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9" r:id="rId4"/>
    <p:sldId id="270" r:id="rId5"/>
    <p:sldId id="271" r:id="rId6"/>
    <p:sldId id="272" r:id="rId7"/>
    <p:sldId id="273" r:id="rId8"/>
    <p:sldId id="274" r:id="rId9"/>
    <p:sldId id="275" r:id="rId10"/>
    <p:sldId id="276" r:id="rId11"/>
    <p:sldId id="277" r:id="rId12"/>
    <p:sldId id="278" r:id="rId13"/>
    <p:sldId id="279" r:id="rId14"/>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5F687D72-13FA-4CDF-8F00-EDE39A0B4C95}">
          <p14:sldIdLst>
            <p14:sldId id="256"/>
            <p14:sldId id="257"/>
            <p14:sldId id="269"/>
            <p14:sldId id="270"/>
            <p14:sldId id="271"/>
            <p14:sldId id="272"/>
            <p14:sldId id="273"/>
            <p14:sldId id="274"/>
            <p14:sldId id="275"/>
            <p14:sldId id="276"/>
            <p14:sldId id="277"/>
            <p14:sldId id="278"/>
            <p14:sldId id="279"/>
          </p14:sldIdLst>
        </p14:section>
        <p14:section name="Naamloze sectie" id="{8F9B702E-AC9A-41BF-822F-5FEF8D3124A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2841" autoAdjust="0"/>
  </p:normalViewPr>
  <p:slideViewPr>
    <p:cSldViewPr snapToGrid="0">
      <p:cViewPr varScale="1">
        <p:scale>
          <a:sx n="86" d="100"/>
          <a:sy n="86" d="100"/>
        </p:scale>
        <p:origin x="73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nl-NL"/>
              <a:t>Klik om stijl te bewerken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12/8/2023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nl-NL"/>
              <a:t>Klik om stijl te bewerken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nl-NL"/>
              <a:t>Klik om stijl te bewerken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12/8/2023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nl-NL"/>
              <a:t>Klik om stijl te bewerken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nl-NL"/>
              <a:t>Klik om stijl te bewerken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12/8/2023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nl-NL"/>
              <a:t>Klik om stijl te bewerken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12/8/2023</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nl-NL"/>
              <a:t>Klik om stijl te bewerken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5125305" y="1488985"/>
            <a:ext cx="6264350" cy="169685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118447" y="4351687"/>
            <a:ext cx="6265588" cy="170406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12/8/2023</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nl-NL"/>
              <a:t>Klik om stijl te bewerken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12/8/2023</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nl-NL"/>
              <a:t>Klik om stijl te bewerken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8A87A34-81AB-432B-8DAE-1953F412C126}" type="datetimeFigureOut">
              <a:rPr lang="en-US" dirty="0"/>
              <a:t>12/8/2023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nl-NL"/>
              <a:t>Klik om stijl te bewerken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12/8/2023</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12/8/2023</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yves.moors@bampsverzekeringen.be"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mailto:jolien.kenis@bampsverzekeringen.be" TargetMode="External"/><Relationship Id="rId2" Type="http://schemas.openxmlformats.org/officeDocument/2006/relationships/hyperlink" Target="http://www.vincentdepaul.be/ledenzone/hiervindjedocumenten/verzekeringen"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mailto:jolien.kenis@bampsverzekeringen.be" TargetMode="External"/><Relationship Id="rId2" Type="http://schemas.openxmlformats.org/officeDocument/2006/relationships/hyperlink" Target="http://www.vincentdepaul.be/ledenzone/hiervindjedocumenten/verzekeringen"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mailto:yves.moors@bampsverzekeringen.be"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22A45A-A3AA-3446-A75B-9D0395AA8F67}"/>
              </a:ext>
            </a:extLst>
          </p:cNvPr>
          <p:cNvSpPr>
            <a:spLocks noGrp="1"/>
          </p:cNvSpPr>
          <p:nvPr>
            <p:ph type="ctrTitle"/>
          </p:nvPr>
        </p:nvSpPr>
        <p:spPr>
          <a:xfrm>
            <a:off x="1759236" y="2075505"/>
            <a:ext cx="8679915" cy="1183084"/>
          </a:xfrm>
        </p:spPr>
        <p:txBody>
          <a:bodyPr>
            <a:normAutofit fontScale="90000"/>
          </a:bodyPr>
          <a:lstStyle/>
          <a:p>
            <a:r>
              <a:rPr lang="nl-BE" dirty="0"/>
              <a:t>Info vergadering</a:t>
            </a:r>
            <a:br>
              <a:rPr lang="nl-BE" dirty="0"/>
            </a:br>
            <a:r>
              <a:rPr lang="nl-BE" dirty="0"/>
              <a:t>Verzekeringen </a:t>
            </a:r>
            <a:r>
              <a:rPr lang="nl-BE" dirty="0" err="1"/>
              <a:t>Vincentius</a:t>
            </a:r>
            <a:endParaRPr lang="nl-BE" dirty="0"/>
          </a:p>
        </p:txBody>
      </p:sp>
      <p:sp>
        <p:nvSpPr>
          <p:cNvPr id="3" name="Ondertitel 2">
            <a:extLst>
              <a:ext uri="{FF2B5EF4-FFF2-40B4-BE49-F238E27FC236}">
                <a16:creationId xmlns:a16="http://schemas.microsoft.com/office/drawing/2014/main" id="{F0322A7A-D3EB-6A67-96F9-DD0A479241E9}"/>
              </a:ext>
            </a:extLst>
          </p:cNvPr>
          <p:cNvSpPr>
            <a:spLocks noGrp="1"/>
          </p:cNvSpPr>
          <p:nvPr>
            <p:ph type="subTitle" idx="1"/>
          </p:nvPr>
        </p:nvSpPr>
        <p:spPr>
          <a:xfrm>
            <a:off x="1765724" y="3312622"/>
            <a:ext cx="8673427" cy="1859986"/>
          </a:xfrm>
        </p:spPr>
        <p:txBody>
          <a:bodyPr>
            <a:normAutofit lnSpcReduction="10000"/>
          </a:bodyPr>
          <a:lstStyle/>
          <a:p>
            <a:r>
              <a:rPr lang="nl-BE" dirty="0"/>
              <a:t>Spreker : Willy Bamps </a:t>
            </a:r>
          </a:p>
          <a:p>
            <a:r>
              <a:rPr lang="nl-BE" dirty="0"/>
              <a:t>Bestuurder VZW </a:t>
            </a:r>
            <a:r>
              <a:rPr lang="nl-BE" dirty="0" err="1"/>
              <a:t>Vincentius</a:t>
            </a:r>
            <a:r>
              <a:rPr lang="nl-BE" dirty="0"/>
              <a:t> Genk-Zutendaal - verzekeringsadviseur </a:t>
            </a:r>
            <a:r>
              <a:rPr lang="nl-BE" dirty="0" err="1"/>
              <a:t>Vincentius</a:t>
            </a:r>
            <a:endParaRPr lang="nl-BE" dirty="0"/>
          </a:p>
          <a:p>
            <a:r>
              <a:rPr lang="nl-BE" dirty="0"/>
              <a:t>Stichter en ere voorzitter Bamps Verzekeringen</a:t>
            </a:r>
          </a:p>
          <a:p>
            <a:r>
              <a:rPr lang="nl-BE" dirty="0"/>
              <a:t>Assistent : Yves Moors </a:t>
            </a:r>
          </a:p>
          <a:p>
            <a:r>
              <a:rPr lang="nl-BE" dirty="0"/>
              <a:t>Accountmanager Bamps Verzekeringen en dossierverantwoordelijke </a:t>
            </a:r>
            <a:r>
              <a:rPr lang="nl-BE" dirty="0" err="1"/>
              <a:t>Vincentius</a:t>
            </a:r>
            <a:r>
              <a:rPr lang="nl-BE" dirty="0"/>
              <a:t> </a:t>
            </a:r>
          </a:p>
          <a:p>
            <a:endParaRPr lang="nl-BE" dirty="0"/>
          </a:p>
          <a:p>
            <a:endParaRPr lang="nl-BE" dirty="0"/>
          </a:p>
          <a:p>
            <a:endParaRPr lang="nl-BE" dirty="0"/>
          </a:p>
          <a:p>
            <a:endParaRPr lang="nl-BE" dirty="0"/>
          </a:p>
        </p:txBody>
      </p:sp>
      <p:sp>
        <p:nvSpPr>
          <p:cNvPr id="4" name="Tekstvak 3">
            <a:extLst>
              <a:ext uri="{FF2B5EF4-FFF2-40B4-BE49-F238E27FC236}">
                <a16:creationId xmlns:a16="http://schemas.microsoft.com/office/drawing/2014/main" id="{44F2B9E8-16E3-A719-4973-6AEE1A576934}"/>
              </a:ext>
            </a:extLst>
          </p:cNvPr>
          <p:cNvSpPr txBox="1"/>
          <p:nvPr/>
        </p:nvSpPr>
        <p:spPr>
          <a:xfrm flipH="1">
            <a:off x="2229662" y="1346662"/>
            <a:ext cx="7878614" cy="369332"/>
          </a:xfrm>
          <a:prstGeom prst="rect">
            <a:avLst/>
          </a:prstGeom>
          <a:noFill/>
        </p:spPr>
        <p:txBody>
          <a:bodyPr wrap="square" rtlCol="0">
            <a:spAutoFit/>
          </a:bodyPr>
          <a:lstStyle/>
          <a:p>
            <a:r>
              <a:rPr lang="nl-BE" dirty="0">
                <a:solidFill>
                  <a:schemeClr val="bg1"/>
                </a:solidFill>
              </a:rPr>
              <a:t>Genk,  9 december 2023</a:t>
            </a:r>
          </a:p>
        </p:txBody>
      </p:sp>
    </p:spTree>
    <p:extLst>
      <p:ext uri="{BB962C8B-B14F-4D97-AF65-F5344CB8AC3E}">
        <p14:creationId xmlns:p14="http://schemas.microsoft.com/office/powerpoint/2010/main" val="4050130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B3A4F923-3587-7E25-1A42-657E756BCB2D}"/>
              </a:ext>
            </a:extLst>
          </p:cNvPr>
          <p:cNvSpPr txBox="1"/>
          <p:nvPr/>
        </p:nvSpPr>
        <p:spPr>
          <a:xfrm>
            <a:off x="951996" y="624232"/>
            <a:ext cx="9626139" cy="6001643"/>
          </a:xfrm>
          <a:prstGeom prst="rect">
            <a:avLst/>
          </a:prstGeom>
          <a:noFill/>
        </p:spPr>
        <p:txBody>
          <a:bodyPr wrap="square">
            <a:spAutoFit/>
          </a:bodyPr>
          <a:lstStyle/>
          <a:p>
            <a:r>
              <a:rPr lang="nl-BE" sz="1600" dirty="0">
                <a:latin typeface="Arial" panose="020B0604020202020204" pitchFamily="34" charset="0"/>
                <a:cs typeface="Arial" panose="020B0604020202020204" pitchFamily="34" charset="0"/>
              </a:rPr>
              <a:t>Wie?</a:t>
            </a:r>
          </a:p>
          <a:p>
            <a:r>
              <a:rPr lang="nl-BE" sz="1600" dirty="0">
                <a:latin typeface="Arial" panose="020B0604020202020204" pitchFamily="34" charset="0"/>
                <a:cs typeface="Arial" panose="020B0604020202020204" pitchFamily="34" charset="0"/>
              </a:rPr>
              <a:t>Zij die een gebouw HUREN of GEBRUIKEN! dienen zich te verzekeren voor hun ‘aansprakelijkheid als huurder’ via een klassieke brandpolis. Het verzekeren van de ‘inhoud’ (materieel en goederen) is niet verplicht maar is aan te raden.</a:t>
            </a: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Wat?</a:t>
            </a:r>
          </a:p>
          <a:p>
            <a:r>
              <a:rPr lang="nl-BE" sz="1600" dirty="0">
                <a:latin typeface="Arial" panose="020B0604020202020204" pitchFamily="34" charset="0"/>
                <a:cs typeface="Arial" panose="020B0604020202020204" pitchFamily="34" charset="0"/>
              </a:rPr>
              <a:t>Verzekering tegen het risico Brand, waterschade, glasbreuk … verhaal van de buren en/of derden etc. </a:t>
            </a:r>
          </a:p>
          <a:p>
            <a:r>
              <a:rPr lang="nl-BE" sz="1600" dirty="0">
                <a:latin typeface="Arial" panose="020B0604020202020204" pitchFamily="34" charset="0"/>
                <a:cs typeface="Arial" panose="020B0604020202020204" pitchFamily="34" charset="0"/>
              </a:rPr>
              <a:t>Elektronica kan in afzonderlijke polis verzekerd worden met als voordeel dat elke schade met inbegrip van ‘diefstal’ en ‘schade door val of vandalisme’, mee gewaarborgd is.</a:t>
            </a: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Waar?</a:t>
            </a:r>
          </a:p>
          <a:p>
            <a:r>
              <a:rPr lang="nl-BE" sz="1600" dirty="0">
                <a:latin typeface="Arial" panose="020B0604020202020204" pitchFamily="34" charset="0"/>
                <a:cs typeface="Arial" panose="020B0604020202020204" pitchFamily="34" charset="0"/>
              </a:rPr>
              <a:t>Bij uw lokale vertrouwenspersoon, hetzij :</a:t>
            </a:r>
          </a:p>
          <a:p>
            <a:r>
              <a:rPr lang="nl-BE" sz="1600" dirty="0">
                <a:latin typeface="Arial" panose="020B0604020202020204" pitchFamily="34" charset="0"/>
                <a:cs typeface="Arial" panose="020B0604020202020204" pitchFamily="34" charset="0"/>
              </a:rPr>
              <a:t>Contactpersoon voor onderschrijving bij Bamps Verzekeringen Jaarbeurslaan 21 3600 Genk</a:t>
            </a:r>
          </a:p>
          <a:p>
            <a:r>
              <a:rPr lang="nl-BE" sz="1600" dirty="0">
                <a:latin typeface="Arial" panose="020B0604020202020204" pitchFamily="34" charset="0"/>
                <a:cs typeface="Arial" panose="020B0604020202020204" pitchFamily="34" charset="0"/>
              </a:rPr>
              <a:t>Yves Moors (</a:t>
            </a:r>
            <a:r>
              <a:rPr lang="nl-BE" sz="1600"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yves.moors@bampsverzekeringen.be</a:t>
            </a:r>
            <a:r>
              <a:rPr lang="nl-BE" sz="1600" dirty="0">
                <a:latin typeface="Arial" panose="020B0604020202020204" pitchFamily="34" charset="0"/>
                <a:cs typeface="Arial" panose="020B0604020202020204" pitchFamily="34" charset="0"/>
              </a:rPr>
              <a:t>)</a:t>
            </a:r>
          </a:p>
          <a:p>
            <a:r>
              <a:rPr lang="nl-BE" sz="1600" dirty="0">
                <a:latin typeface="Arial" panose="020B0604020202020204" pitchFamily="34" charset="0"/>
                <a:cs typeface="Arial" panose="020B0604020202020204" pitchFamily="34" charset="0"/>
              </a:rPr>
              <a:t>T. +32 494 59 59 41</a:t>
            </a: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Premie?</a:t>
            </a:r>
          </a:p>
          <a:p>
            <a:r>
              <a:rPr lang="nl-BE" sz="1600" dirty="0">
                <a:latin typeface="Arial" panose="020B0604020202020204" pitchFamily="34" charset="0"/>
                <a:cs typeface="Arial" panose="020B0604020202020204" pitchFamily="34" charset="0"/>
              </a:rPr>
              <a:t>Afhankelijk van de wederopbouwwaarde en aard van de constructie van het gebouw</a:t>
            </a: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Tip: al is het misschien niet 100% dekkend, maar de onderschrijving van een brandverzekering kan vermeden worden als de eigenaar van het gebouw in zijn huurcontract ‘afstand van verhaal’ doet t.o.v. de huurder of gebruiker en dit laat opnemen in zijn brandpolis. Wanneer ook de huurder ‘afstand van verhaal’ doet t.o.v. de eigenaar voor schade aan zijn inhoud, zijn de verzekeraars meestal bereid in beide gevallen geen extra premie aan te rekenen.</a:t>
            </a:r>
          </a:p>
        </p:txBody>
      </p:sp>
      <p:sp>
        <p:nvSpPr>
          <p:cNvPr id="5" name="Tekstvak 4">
            <a:extLst>
              <a:ext uri="{FF2B5EF4-FFF2-40B4-BE49-F238E27FC236}">
                <a16:creationId xmlns:a16="http://schemas.microsoft.com/office/drawing/2014/main" id="{EDEDD52F-5D10-0E76-A8AC-BDFFF244534E}"/>
              </a:ext>
            </a:extLst>
          </p:cNvPr>
          <p:cNvSpPr txBox="1"/>
          <p:nvPr/>
        </p:nvSpPr>
        <p:spPr>
          <a:xfrm>
            <a:off x="951996" y="203624"/>
            <a:ext cx="10288007" cy="369332"/>
          </a:xfrm>
          <a:prstGeom prst="rect">
            <a:avLst/>
          </a:prstGeom>
          <a:noFill/>
        </p:spPr>
        <p:txBody>
          <a:bodyPr wrap="square">
            <a:spAutoFit/>
          </a:bodyPr>
          <a:lstStyle/>
          <a:p>
            <a:r>
              <a:rPr lang="nl-BE" sz="1800" b="1" dirty="0">
                <a:latin typeface="Arial" panose="020B0604020202020204" pitchFamily="34" charset="0"/>
                <a:cs typeface="Arial" panose="020B0604020202020204" pitchFamily="34" charset="0"/>
              </a:rPr>
              <a:t>6. Verzekering Brand en bijkomende gevaren + Allrisk Elektronica</a:t>
            </a:r>
          </a:p>
        </p:txBody>
      </p:sp>
    </p:spTree>
    <p:extLst>
      <p:ext uri="{BB962C8B-B14F-4D97-AF65-F5344CB8AC3E}">
        <p14:creationId xmlns:p14="http://schemas.microsoft.com/office/powerpoint/2010/main" val="2211262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B3A4F923-3587-7E25-1A42-657E756BCB2D}"/>
              </a:ext>
            </a:extLst>
          </p:cNvPr>
          <p:cNvSpPr txBox="1"/>
          <p:nvPr/>
        </p:nvSpPr>
        <p:spPr>
          <a:xfrm>
            <a:off x="951996" y="624232"/>
            <a:ext cx="9626139" cy="3539430"/>
          </a:xfrm>
          <a:prstGeom prst="rect">
            <a:avLst/>
          </a:prstGeom>
          <a:noFill/>
        </p:spPr>
        <p:txBody>
          <a:bodyPr wrap="square">
            <a:spAutoFit/>
          </a:bodyPr>
          <a:lstStyle/>
          <a:p>
            <a:r>
              <a:rPr lang="nl-BE" sz="1600" dirty="0">
                <a:latin typeface="Arial" panose="020B0604020202020204" pitchFamily="34" charset="0"/>
                <a:cs typeface="Arial" panose="020B0604020202020204" pitchFamily="34" charset="0"/>
              </a:rPr>
              <a:t>Polis Burgerlijke Aansprakelijkheid/Rechtsbijstand en Lichamelijke Ongevallen Vrijwilligers</a:t>
            </a:r>
          </a:p>
          <a:p>
            <a:endParaRPr lang="nl-BE" sz="1600" dirty="0">
              <a:latin typeface="Arial" panose="020B0604020202020204" pitchFamily="34" charset="0"/>
              <a:cs typeface="Arial" panose="020B0604020202020204" pitchFamily="34" charset="0"/>
            </a:endParaRPr>
          </a:p>
          <a:p>
            <a:pPr marL="342900" indent="-342900">
              <a:buAutoNum type="alphaLcParenR"/>
            </a:pPr>
            <a:r>
              <a:rPr lang="nl-BE" sz="1600" dirty="0" err="1">
                <a:latin typeface="Arial" panose="020B0604020202020204" pitchFamily="34" charset="0"/>
                <a:cs typeface="Arial" panose="020B0604020202020204" pitchFamily="34" charset="0"/>
              </a:rPr>
              <a:t>Invulbare</a:t>
            </a:r>
            <a:r>
              <a:rPr lang="nl-BE" sz="1600" dirty="0">
                <a:latin typeface="Arial" panose="020B0604020202020204" pitchFamily="34" charset="0"/>
                <a:cs typeface="Arial" panose="020B0604020202020204" pitchFamily="34" charset="0"/>
              </a:rPr>
              <a:t> pdf downloaden via de website van </a:t>
            </a:r>
            <a:r>
              <a:rPr lang="nl-BE" sz="1600" dirty="0" err="1">
                <a:latin typeface="Arial" panose="020B0604020202020204" pitchFamily="34" charset="0"/>
                <a:cs typeface="Arial" panose="020B0604020202020204" pitchFamily="34" charset="0"/>
              </a:rPr>
              <a:t>Vincentius</a:t>
            </a:r>
            <a:r>
              <a:rPr lang="nl-BE" sz="1600" dirty="0">
                <a:latin typeface="Arial" panose="020B0604020202020204" pitchFamily="34" charset="0"/>
                <a:cs typeface="Arial" panose="020B0604020202020204" pitchFamily="34" charset="0"/>
              </a:rPr>
              <a:t>: </a:t>
            </a:r>
            <a:r>
              <a:rPr lang="nl-BE" sz="1600" dirty="0">
                <a:latin typeface="Arial" panose="020B0604020202020204" pitchFamily="34" charset="0"/>
                <a:cs typeface="Arial" panose="020B0604020202020204" pitchFamily="34" charset="0"/>
                <a:hlinkClick r:id="rId2"/>
              </a:rPr>
              <a:t>www.vincentdepaul.be/ledenzone/hiervindjedocumenten/verzekeringen</a:t>
            </a:r>
            <a:endParaRPr lang="nl-BE" sz="1600" dirty="0">
              <a:latin typeface="Arial" panose="020B0604020202020204" pitchFamily="34" charset="0"/>
              <a:cs typeface="Arial" panose="020B0604020202020204" pitchFamily="34" charset="0"/>
            </a:endParaRPr>
          </a:p>
          <a:p>
            <a:pPr marL="342900" indent="-342900">
              <a:buFontTx/>
              <a:buAutoNum type="alphaLcParenR"/>
            </a:pPr>
            <a:r>
              <a:rPr lang="nl-BE" sz="1600" dirty="0">
                <a:latin typeface="Arial" panose="020B0604020202020204" pitchFamily="34" charset="0"/>
                <a:cs typeface="Arial" panose="020B0604020202020204" pitchFamily="34" charset="0"/>
              </a:rPr>
              <a:t>Aangifte verzenden naar </a:t>
            </a:r>
            <a:r>
              <a:rPr lang="nl-BE" sz="1600" dirty="0">
                <a:latin typeface="Arial" panose="020B0604020202020204" pitchFamily="34" charset="0"/>
                <a:cs typeface="Arial" panose="020B0604020202020204" pitchFamily="34" charset="0"/>
                <a:hlinkClick r:id="rId3"/>
              </a:rPr>
              <a:t>jolien.kenis@bampsverzekeringen.be</a:t>
            </a:r>
            <a:r>
              <a:rPr lang="nl-BE" sz="1600" dirty="0">
                <a:latin typeface="Arial" panose="020B0604020202020204" pitchFamily="34" charset="0"/>
                <a:cs typeface="Arial" panose="020B0604020202020204" pitchFamily="34" charset="0"/>
              </a:rPr>
              <a:t> – Telefoonnummer: 089/81.90.64</a:t>
            </a:r>
          </a:p>
          <a:p>
            <a:pPr marL="342900" indent="-342900">
              <a:buAutoNum type="alphaLcParenR"/>
            </a:pPr>
            <a:r>
              <a:rPr lang="nl-BE" sz="1600" dirty="0">
                <a:latin typeface="Arial" panose="020B0604020202020204" pitchFamily="34" charset="0"/>
                <a:cs typeface="Arial" panose="020B0604020202020204" pitchFamily="34" charset="0"/>
              </a:rPr>
              <a:t>Schadebeheerder Jolien Kenis bij Bamps Verzekeringen verifieert alle gegevens (Contacteert slachtoffer indien nodig), maakt over aan verzekeraar Belfius en confirmeert naar slachtoffer.</a:t>
            </a:r>
          </a:p>
          <a:p>
            <a:pPr marL="342900" indent="-342900">
              <a:buAutoNum type="alphaLcParenR"/>
            </a:pPr>
            <a:r>
              <a:rPr lang="nl-BE" sz="1600" i="1" dirty="0">
                <a:latin typeface="Arial" panose="020B0604020202020204" pitchFamily="34" charset="0"/>
                <a:cs typeface="Arial" panose="020B0604020202020204" pitchFamily="34" charset="0"/>
              </a:rPr>
              <a:t>Vanaf hier loopt alles direct tussen dossierbeheerder verzekeraar (Belfius) en slachtoffer. </a:t>
            </a:r>
          </a:p>
          <a:p>
            <a:pPr marL="342900" indent="-342900">
              <a:buAutoNum type="alphaLcParenR"/>
            </a:pPr>
            <a:r>
              <a:rPr lang="nl-BE" sz="1600" dirty="0">
                <a:latin typeface="Arial" panose="020B0604020202020204" pitchFamily="34" charset="0"/>
                <a:cs typeface="Arial" panose="020B0604020202020204" pitchFamily="34" charset="0"/>
              </a:rPr>
              <a:t>Bij problemen of vragen kan slachtoffer contact nemen met zijn schadebeheerder bij Bamps Verzekeringen die hem/haar zal ondersteunen.</a:t>
            </a: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Opgelet : wees zo volledig mogelijk in uw aangifte en bewaar alle foto’s ,documenten van uw schade. Medische kosten kunnen best verzameld worden tot na genezing en enkel na afrekening met mutualiteit overgemaakt worden. Zolang uw dossier niet officieel werd afgesloten kan u kosten blijven indienen.</a:t>
            </a:r>
          </a:p>
        </p:txBody>
      </p:sp>
      <p:sp>
        <p:nvSpPr>
          <p:cNvPr id="5" name="Tekstvak 4">
            <a:extLst>
              <a:ext uri="{FF2B5EF4-FFF2-40B4-BE49-F238E27FC236}">
                <a16:creationId xmlns:a16="http://schemas.microsoft.com/office/drawing/2014/main" id="{EDEDD52F-5D10-0E76-A8AC-BDFFF244534E}"/>
              </a:ext>
            </a:extLst>
          </p:cNvPr>
          <p:cNvSpPr txBox="1"/>
          <p:nvPr/>
        </p:nvSpPr>
        <p:spPr>
          <a:xfrm>
            <a:off x="951996" y="203624"/>
            <a:ext cx="10288007" cy="369332"/>
          </a:xfrm>
          <a:prstGeom prst="rect">
            <a:avLst/>
          </a:prstGeom>
          <a:noFill/>
        </p:spPr>
        <p:txBody>
          <a:bodyPr wrap="square">
            <a:spAutoFit/>
          </a:bodyPr>
          <a:lstStyle/>
          <a:p>
            <a:r>
              <a:rPr lang="nl-BE" b="1" dirty="0">
                <a:latin typeface="Arial" panose="020B0604020202020204" pitchFamily="34" charset="0"/>
                <a:cs typeface="Arial" panose="020B0604020202020204" pitchFamily="34" charset="0"/>
              </a:rPr>
              <a:t>7</a:t>
            </a:r>
            <a:r>
              <a:rPr lang="nl-BE" sz="1800" b="1" dirty="0">
                <a:latin typeface="Arial" panose="020B0604020202020204" pitchFamily="34" charset="0"/>
                <a:cs typeface="Arial" panose="020B0604020202020204" pitchFamily="34" charset="0"/>
              </a:rPr>
              <a:t>. Schadeprocessen</a:t>
            </a:r>
          </a:p>
        </p:txBody>
      </p:sp>
    </p:spTree>
    <p:extLst>
      <p:ext uri="{BB962C8B-B14F-4D97-AF65-F5344CB8AC3E}">
        <p14:creationId xmlns:p14="http://schemas.microsoft.com/office/powerpoint/2010/main" val="1926161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B3A4F923-3587-7E25-1A42-657E756BCB2D}"/>
              </a:ext>
            </a:extLst>
          </p:cNvPr>
          <p:cNvSpPr txBox="1"/>
          <p:nvPr/>
        </p:nvSpPr>
        <p:spPr>
          <a:xfrm>
            <a:off x="951996" y="624232"/>
            <a:ext cx="9626139" cy="3785652"/>
          </a:xfrm>
          <a:prstGeom prst="rect">
            <a:avLst/>
          </a:prstGeom>
          <a:noFill/>
        </p:spPr>
        <p:txBody>
          <a:bodyPr wrap="square">
            <a:spAutoFit/>
          </a:bodyPr>
          <a:lstStyle/>
          <a:p>
            <a:r>
              <a:rPr lang="nl-BE" sz="1600" dirty="0">
                <a:latin typeface="Arial" panose="020B0604020202020204" pitchFamily="34" charset="0"/>
                <a:cs typeface="Arial" panose="020B0604020202020204" pitchFamily="34" charset="0"/>
              </a:rPr>
              <a:t>Polis Omnium Opdrachten</a:t>
            </a:r>
          </a:p>
          <a:p>
            <a:endParaRPr lang="nl-BE" sz="1600" dirty="0">
              <a:latin typeface="Arial" panose="020B0604020202020204" pitchFamily="34" charset="0"/>
              <a:cs typeface="Arial" panose="020B0604020202020204" pitchFamily="34" charset="0"/>
            </a:endParaRPr>
          </a:p>
          <a:p>
            <a:pPr marL="342900" indent="-342900">
              <a:buAutoNum type="alphaLcParenR"/>
            </a:pPr>
            <a:r>
              <a:rPr lang="nl-BE" sz="1600" dirty="0" err="1">
                <a:latin typeface="Arial" panose="020B0604020202020204" pitchFamily="34" charset="0"/>
                <a:cs typeface="Arial" panose="020B0604020202020204" pitchFamily="34" charset="0"/>
              </a:rPr>
              <a:t>Invulbare</a:t>
            </a:r>
            <a:r>
              <a:rPr lang="nl-BE" sz="1600" dirty="0">
                <a:latin typeface="Arial" panose="020B0604020202020204" pitchFamily="34" charset="0"/>
                <a:cs typeface="Arial" panose="020B0604020202020204" pitchFamily="34" charset="0"/>
              </a:rPr>
              <a:t> pdf downloaden via </a:t>
            </a:r>
            <a:r>
              <a:rPr lang="nl-BE" sz="1600" dirty="0">
                <a:latin typeface="Arial" panose="020B0604020202020204" pitchFamily="34" charset="0"/>
                <a:cs typeface="Arial" panose="020B0604020202020204" pitchFamily="34" charset="0"/>
                <a:hlinkClick r:id="rId2"/>
              </a:rPr>
              <a:t>www.vincentdepaul.be/ledenzone/hiervindjedocumenten/verzekeringen</a:t>
            </a:r>
            <a:endParaRPr lang="nl-BE" sz="1600" dirty="0">
              <a:latin typeface="Arial" panose="020B0604020202020204" pitchFamily="34" charset="0"/>
              <a:cs typeface="Arial" panose="020B0604020202020204" pitchFamily="34" charset="0"/>
            </a:endParaRPr>
          </a:p>
          <a:p>
            <a:pPr marL="342900" indent="-342900">
              <a:buAutoNum type="alphaLcParenR"/>
            </a:pPr>
            <a:r>
              <a:rPr lang="nl-BE" sz="1600" dirty="0">
                <a:latin typeface="Arial" panose="020B0604020202020204" pitchFamily="34" charset="0"/>
                <a:cs typeface="Arial" panose="020B0604020202020204" pitchFamily="34" charset="0"/>
              </a:rPr>
              <a:t>Aangifte verzenden naar </a:t>
            </a:r>
            <a:r>
              <a:rPr lang="nl-BE" sz="1600" dirty="0">
                <a:latin typeface="Arial" panose="020B0604020202020204" pitchFamily="34" charset="0"/>
                <a:cs typeface="Arial" panose="020B0604020202020204" pitchFamily="34" charset="0"/>
                <a:hlinkClick r:id="rId3"/>
              </a:rPr>
              <a:t>jolien.kenis@bampsverzekeringen.be</a:t>
            </a:r>
            <a:r>
              <a:rPr lang="nl-BE" sz="1600" dirty="0">
                <a:latin typeface="Arial" panose="020B0604020202020204" pitchFamily="34" charset="0"/>
                <a:cs typeface="Arial" panose="020B0604020202020204" pitchFamily="34" charset="0"/>
              </a:rPr>
              <a:t> – Telefoonnummer: 089/81.90.64</a:t>
            </a:r>
          </a:p>
          <a:p>
            <a:pPr marL="342900" indent="-342900">
              <a:buAutoNum type="alphaLcParenR"/>
            </a:pPr>
            <a:r>
              <a:rPr lang="nl-BE" sz="1600" dirty="0">
                <a:latin typeface="Arial" panose="020B0604020202020204" pitchFamily="34" charset="0"/>
                <a:cs typeface="Arial" panose="020B0604020202020204" pitchFamily="34" charset="0"/>
              </a:rPr>
              <a:t>Schadebeheerder bij Bamps Verzekeringen verifieert alle gegevens (Contacteert slachtoffer indien nodig), maakt over aan verzekeraar Belfius en confirmeert naar slachtoffer.</a:t>
            </a:r>
          </a:p>
          <a:p>
            <a:pPr marL="342900" indent="-342900">
              <a:buAutoNum type="alphaLcParenR"/>
            </a:pPr>
            <a:r>
              <a:rPr lang="nl-BE" sz="1600" dirty="0">
                <a:latin typeface="Arial" panose="020B0604020202020204" pitchFamily="34" charset="0"/>
                <a:cs typeface="Arial" panose="020B0604020202020204" pitchFamily="34" charset="0"/>
              </a:rPr>
              <a:t>Vanaf hier loopt alles direct tussen dossierbeheerder verzekeraar (Belfius) en slachtoffer. </a:t>
            </a:r>
          </a:p>
          <a:p>
            <a:pPr marL="342900" indent="-342900">
              <a:buAutoNum type="alphaLcParenR"/>
            </a:pPr>
            <a:r>
              <a:rPr lang="nl-BE" sz="1600" dirty="0">
                <a:latin typeface="Arial" panose="020B0604020202020204" pitchFamily="34" charset="0"/>
                <a:cs typeface="Arial" panose="020B0604020202020204" pitchFamily="34" charset="0"/>
              </a:rPr>
              <a:t>Bij problemen of vragen kan slachtoffer contact nemen met zijn adviseur bij Bamps Verzekeringen die hem/haar zal ondersteunen.</a:t>
            </a: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Opgelet : </a:t>
            </a:r>
          </a:p>
          <a:p>
            <a:r>
              <a:rPr lang="nl-BE" sz="1600" dirty="0">
                <a:latin typeface="Arial" panose="020B0604020202020204" pitchFamily="34" charset="0"/>
                <a:cs typeface="Arial" panose="020B0604020202020204" pitchFamily="34" charset="0"/>
              </a:rPr>
              <a:t>Denk eraan: indien u beroep kan doen op een eigen Omniumcontract dient u vooreerst hier uw schade te regelen, desgevallend kan u na afhandeling beroep doen op een tussenkomst voor de franchise indien deze bij uw verzekeraar meer bedraagt dan 250 euro.</a:t>
            </a:r>
          </a:p>
          <a:p>
            <a:r>
              <a:rPr lang="nl-BE" sz="1600" dirty="0">
                <a:latin typeface="Arial" panose="020B0604020202020204" pitchFamily="34" charset="0"/>
                <a:cs typeface="Arial" panose="020B0604020202020204" pitchFamily="34" charset="0"/>
              </a:rPr>
              <a:t>Wees ook altijd zo volledig mogelijk in uw aangifte en bewaar alle foto’s  en documenten van uw schade.</a:t>
            </a:r>
            <a:endParaRPr lang="nl-BE" sz="1600" dirty="0"/>
          </a:p>
        </p:txBody>
      </p:sp>
      <p:sp>
        <p:nvSpPr>
          <p:cNvPr id="5" name="Tekstvak 4">
            <a:extLst>
              <a:ext uri="{FF2B5EF4-FFF2-40B4-BE49-F238E27FC236}">
                <a16:creationId xmlns:a16="http://schemas.microsoft.com/office/drawing/2014/main" id="{EDEDD52F-5D10-0E76-A8AC-BDFFF244534E}"/>
              </a:ext>
            </a:extLst>
          </p:cNvPr>
          <p:cNvSpPr txBox="1"/>
          <p:nvPr/>
        </p:nvSpPr>
        <p:spPr>
          <a:xfrm>
            <a:off x="951996" y="203624"/>
            <a:ext cx="10288007" cy="369332"/>
          </a:xfrm>
          <a:prstGeom prst="rect">
            <a:avLst/>
          </a:prstGeom>
          <a:noFill/>
        </p:spPr>
        <p:txBody>
          <a:bodyPr wrap="square">
            <a:spAutoFit/>
          </a:bodyPr>
          <a:lstStyle/>
          <a:p>
            <a:r>
              <a:rPr lang="nl-BE" b="1" dirty="0">
                <a:latin typeface="Arial" panose="020B0604020202020204" pitchFamily="34" charset="0"/>
                <a:cs typeface="Arial" panose="020B0604020202020204" pitchFamily="34" charset="0"/>
              </a:rPr>
              <a:t>7</a:t>
            </a:r>
            <a:r>
              <a:rPr lang="nl-BE" sz="1800" b="1" dirty="0">
                <a:latin typeface="Arial" panose="020B0604020202020204" pitchFamily="34" charset="0"/>
                <a:cs typeface="Arial" panose="020B0604020202020204" pitchFamily="34" charset="0"/>
              </a:rPr>
              <a:t>. Schadeprocessen</a:t>
            </a:r>
          </a:p>
        </p:txBody>
      </p:sp>
    </p:spTree>
    <p:extLst>
      <p:ext uri="{BB962C8B-B14F-4D97-AF65-F5344CB8AC3E}">
        <p14:creationId xmlns:p14="http://schemas.microsoft.com/office/powerpoint/2010/main" val="157481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EDEDD52F-5D10-0E76-A8AC-BDFFF244534E}"/>
              </a:ext>
            </a:extLst>
          </p:cNvPr>
          <p:cNvSpPr txBox="1"/>
          <p:nvPr/>
        </p:nvSpPr>
        <p:spPr>
          <a:xfrm>
            <a:off x="951996" y="219012"/>
            <a:ext cx="10288007" cy="5539978"/>
          </a:xfrm>
          <a:prstGeom prst="rect">
            <a:avLst/>
          </a:prstGeom>
          <a:noFill/>
        </p:spPr>
        <p:txBody>
          <a:bodyPr wrap="square">
            <a:spAutoFit/>
          </a:bodyPr>
          <a:lstStyle/>
          <a:p>
            <a:pPr algn="ctr"/>
            <a:r>
              <a:rPr lang="nl-BE" sz="4800" b="1" dirty="0">
                <a:latin typeface="Arial" panose="020B0604020202020204" pitchFamily="34" charset="0"/>
                <a:cs typeface="Arial" panose="020B0604020202020204" pitchFamily="34" charset="0"/>
              </a:rPr>
              <a:t>Bedankt voor uw aandacht</a:t>
            </a:r>
          </a:p>
          <a:p>
            <a:pPr algn="ctr"/>
            <a:endParaRPr lang="nl-BE" sz="4800" b="1" dirty="0">
              <a:latin typeface="Arial" panose="020B0604020202020204" pitchFamily="34" charset="0"/>
              <a:cs typeface="Arial" panose="020B0604020202020204" pitchFamily="34" charset="0"/>
            </a:endParaRPr>
          </a:p>
          <a:p>
            <a:pPr algn="ctr"/>
            <a:r>
              <a:rPr lang="nl-BE" sz="4800" b="1" dirty="0">
                <a:latin typeface="Arial" panose="020B0604020202020204" pitchFamily="34" charset="0"/>
                <a:cs typeface="Arial" panose="020B0604020202020204" pitchFamily="34" charset="0"/>
              </a:rPr>
              <a:t>Vragen ?</a:t>
            </a:r>
          </a:p>
          <a:p>
            <a:pPr algn="ctr"/>
            <a:endParaRPr lang="nl-BE" sz="4800" b="1" dirty="0">
              <a:latin typeface="Arial" panose="020B0604020202020204" pitchFamily="34" charset="0"/>
              <a:cs typeface="Arial" panose="020B0604020202020204" pitchFamily="34" charset="0"/>
            </a:endParaRPr>
          </a:p>
          <a:p>
            <a:pPr algn="ctr"/>
            <a:r>
              <a:rPr lang="nl-BE" sz="4800" b="1" dirty="0">
                <a:latin typeface="Arial" panose="020B0604020202020204" pitchFamily="34" charset="0"/>
                <a:cs typeface="Arial" panose="020B0604020202020204" pitchFamily="34" charset="0"/>
              </a:rPr>
              <a:t>Wij zijn er voor U….</a:t>
            </a:r>
          </a:p>
          <a:p>
            <a:pPr algn="ctr"/>
            <a:endParaRPr lang="nl-BE" sz="4800" b="1" dirty="0">
              <a:latin typeface="Arial" panose="020B0604020202020204" pitchFamily="34" charset="0"/>
              <a:cs typeface="Arial" panose="020B0604020202020204" pitchFamily="34" charset="0"/>
            </a:endParaRPr>
          </a:p>
          <a:p>
            <a:pPr algn="ctr"/>
            <a:r>
              <a:rPr lang="nl-BE" sz="4800" b="1" dirty="0">
                <a:latin typeface="Arial" panose="020B0604020202020204" pitchFamily="34" charset="0"/>
                <a:cs typeface="Arial" panose="020B0604020202020204" pitchFamily="34" charset="0"/>
              </a:rPr>
              <a:t>Willy Bamps &amp; Yves Moors</a:t>
            </a:r>
          </a:p>
          <a:p>
            <a:endParaRPr lang="nl-BE"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5100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D22449-0EB8-A627-BF1D-796BD6D6571D}"/>
              </a:ext>
            </a:extLst>
          </p:cNvPr>
          <p:cNvSpPr>
            <a:spLocks noGrp="1"/>
          </p:cNvSpPr>
          <p:nvPr>
            <p:ph type="title"/>
          </p:nvPr>
        </p:nvSpPr>
        <p:spPr/>
        <p:txBody>
          <a:bodyPr/>
          <a:lstStyle/>
          <a:p>
            <a:r>
              <a:rPr lang="nl-BE" dirty="0">
                <a:latin typeface="Arial" panose="020B0604020202020204" pitchFamily="34" charset="0"/>
                <a:cs typeface="Arial" panose="020B0604020202020204" pitchFamily="34" charset="0"/>
              </a:rPr>
              <a:t>Agenda</a:t>
            </a:r>
          </a:p>
        </p:txBody>
      </p:sp>
      <p:sp>
        <p:nvSpPr>
          <p:cNvPr id="3" name="Tijdelijke aanduiding voor inhoud 2">
            <a:extLst>
              <a:ext uri="{FF2B5EF4-FFF2-40B4-BE49-F238E27FC236}">
                <a16:creationId xmlns:a16="http://schemas.microsoft.com/office/drawing/2014/main" id="{8F5177AE-4F18-3B5E-C38C-E371A5ED7266}"/>
              </a:ext>
            </a:extLst>
          </p:cNvPr>
          <p:cNvSpPr>
            <a:spLocks noGrp="1"/>
          </p:cNvSpPr>
          <p:nvPr>
            <p:ph idx="1"/>
          </p:nvPr>
        </p:nvSpPr>
        <p:spPr>
          <a:xfrm>
            <a:off x="4666004" y="717847"/>
            <a:ext cx="6784193" cy="6140153"/>
          </a:xfrm>
        </p:spPr>
        <p:txBody>
          <a:bodyPr>
            <a:normAutofit fontScale="32500" lnSpcReduction="20000"/>
          </a:bodyPr>
          <a:lstStyle/>
          <a:p>
            <a:pPr marL="0" indent="0">
              <a:buNone/>
            </a:pPr>
            <a:r>
              <a:rPr lang="nl-BE" sz="4300" b="1" dirty="0">
                <a:latin typeface="Arial" panose="020B0604020202020204" pitchFamily="34" charset="0"/>
                <a:cs typeface="Arial" panose="020B0604020202020204" pitchFamily="34" charset="0"/>
              </a:rPr>
              <a:t>9u45 	* Verzekering voor lichamelijke ongevallen en  aansprakelijkheid 	vrijwilligers</a:t>
            </a:r>
          </a:p>
          <a:p>
            <a:pPr marL="0" indent="0">
              <a:buNone/>
            </a:pPr>
            <a:r>
              <a:rPr lang="nl-BE" sz="4300" b="1" dirty="0">
                <a:latin typeface="Arial" panose="020B0604020202020204" pitchFamily="34" charset="0"/>
                <a:cs typeface="Arial" panose="020B0604020202020204" pitchFamily="34" charset="0"/>
              </a:rPr>
              <a:t>	* Verzekering Burgerlijke aansprakelijkheid Organisaties en 	eventuele werknemers</a:t>
            </a:r>
          </a:p>
          <a:p>
            <a:pPr marL="0" indent="0">
              <a:buNone/>
            </a:pPr>
            <a:r>
              <a:rPr lang="nl-BE" sz="4300" b="1" dirty="0">
                <a:latin typeface="Arial" panose="020B0604020202020204" pitchFamily="34" charset="0"/>
                <a:cs typeface="Arial" panose="020B0604020202020204" pitchFamily="34" charset="0"/>
              </a:rPr>
              <a:t>10u15 	Vragenronde</a:t>
            </a:r>
          </a:p>
          <a:p>
            <a:pPr marL="0" indent="0">
              <a:buNone/>
            </a:pPr>
            <a:r>
              <a:rPr lang="nl-BE" sz="4300" b="1" dirty="0">
                <a:latin typeface="Arial" panose="020B0604020202020204" pitchFamily="34" charset="0"/>
                <a:cs typeface="Arial" panose="020B0604020202020204" pitchFamily="34" charset="0"/>
              </a:rPr>
              <a:t>10u30 	Pauze</a:t>
            </a:r>
          </a:p>
          <a:p>
            <a:pPr marL="0" indent="0">
              <a:spcBef>
                <a:spcPts val="0"/>
              </a:spcBef>
              <a:buNone/>
            </a:pPr>
            <a:endParaRPr lang="nl-BE" sz="4300" b="1" dirty="0">
              <a:latin typeface="Arial" panose="020B0604020202020204" pitchFamily="34" charset="0"/>
              <a:cs typeface="Arial" panose="020B0604020202020204" pitchFamily="34" charset="0"/>
            </a:endParaRPr>
          </a:p>
          <a:p>
            <a:pPr marL="0" indent="0">
              <a:buNone/>
            </a:pPr>
            <a:r>
              <a:rPr lang="nl-BE" sz="4300" b="1" dirty="0">
                <a:latin typeface="Arial" panose="020B0604020202020204" pitchFamily="34" charset="0"/>
                <a:cs typeface="Arial" panose="020B0604020202020204" pitchFamily="34" charset="0"/>
              </a:rPr>
              <a:t>10u45 	* Verzekering privé voertuigen vrijwilligers tijdens 	opdracht/omnium opdrachten</a:t>
            </a:r>
          </a:p>
          <a:p>
            <a:pPr marL="0" indent="0">
              <a:buNone/>
            </a:pPr>
            <a:r>
              <a:rPr lang="nl-BE" sz="4300" b="1" dirty="0">
                <a:latin typeface="Arial" panose="020B0604020202020204" pitchFamily="34" charset="0"/>
                <a:cs typeface="Arial" panose="020B0604020202020204" pitchFamily="34" charset="0"/>
              </a:rPr>
              <a:t>11u 	Vragenronde</a:t>
            </a:r>
          </a:p>
          <a:p>
            <a:pPr marL="0" indent="0">
              <a:spcBef>
                <a:spcPts val="0"/>
              </a:spcBef>
              <a:buNone/>
            </a:pPr>
            <a:endParaRPr lang="nl-BE" sz="4300" b="1" dirty="0">
              <a:latin typeface="Arial" panose="020B0604020202020204" pitchFamily="34" charset="0"/>
              <a:cs typeface="Arial" panose="020B0604020202020204" pitchFamily="34" charset="0"/>
            </a:endParaRPr>
          </a:p>
          <a:p>
            <a:pPr marL="0" indent="0">
              <a:buNone/>
            </a:pPr>
            <a:r>
              <a:rPr lang="nl-BE" sz="4300" b="1" dirty="0">
                <a:latin typeface="Arial" panose="020B0604020202020204" pitchFamily="34" charset="0"/>
                <a:cs typeface="Arial" panose="020B0604020202020204" pitchFamily="34" charset="0"/>
              </a:rPr>
              <a:t>11u15 	* Bestuurdersaansprakelijkheid (bestuurders van 	vennootschappen)</a:t>
            </a:r>
          </a:p>
          <a:p>
            <a:pPr marL="0" indent="0">
              <a:buNone/>
            </a:pPr>
            <a:r>
              <a:rPr lang="nl-BE" sz="4300" b="1" dirty="0">
                <a:latin typeface="Arial" panose="020B0604020202020204" pitchFamily="34" charset="0"/>
                <a:cs typeface="Arial" panose="020B0604020202020204" pitchFamily="34" charset="0"/>
              </a:rPr>
              <a:t>	* Verzekering voor organisaties door derden </a:t>
            </a:r>
            <a:r>
              <a:rPr lang="nl-BE" sz="4300" b="1" dirty="0" err="1">
                <a:latin typeface="Arial" panose="020B0604020202020204" pitchFamily="34" charset="0"/>
                <a:cs typeface="Arial" panose="020B0604020202020204" pitchFamily="34" charset="0"/>
              </a:rPr>
              <a:t>t.v.v</a:t>
            </a:r>
            <a:r>
              <a:rPr lang="nl-BE" sz="4300" b="1" dirty="0">
                <a:latin typeface="Arial" panose="020B0604020202020204" pitchFamily="34" charset="0"/>
                <a:cs typeface="Arial" panose="020B0604020202020204" pitchFamily="34" charset="0"/>
              </a:rPr>
              <a:t>. </a:t>
            </a:r>
            <a:r>
              <a:rPr lang="nl-BE" sz="4300" b="1" dirty="0" err="1">
                <a:latin typeface="Arial" panose="020B0604020202020204" pitchFamily="34" charset="0"/>
                <a:cs typeface="Arial" panose="020B0604020202020204" pitchFamily="34" charset="0"/>
              </a:rPr>
              <a:t>Vincentius</a:t>
            </a:r>
            <a:endParaRPr lang="nl-BE" sz="4300" b="1" dirty="0">
              <a:latin typeface="Arial" panose="020B0604020202020204" pitchFamily="34" charset="0"/>
              <a:cs typeface="Arial" panose="020B0604020202020204" pitchFamily="34" charset="0"/>
            </a:endParaRPr>
          </a:p>
          <a:p>
            <a:pPr marL="0" indent="0">
              <a:buNone/>
            </a:pPr>
            <a:r>
              <a:rPr lang="nl-BE" sz="4300" b="1" dirty="0">
                <a:latin typeface="Arial" panose="020B0604020202020204" pitchFamily="34" charset="0"/>
                <a:cs typeface="Arial" panose="020B0604020202020204" pitchFamily="34" charset="0"/>
              </a:rPr>
              <a:t>	* Brandverzekering-allrisk elektronica</a:t>
            </a:r>
          </a:p>
          <a:p>
            <a:pPr marL="0" indent="0">
              <a:buNone/>
            </a:pPr>
            <a:r>
              <a:rPr lang="nl-BE" sz="4300" b="1" dirty="0">
                <a:latin typeface="Arial" panose="020B0604020202020204" pitchFamily="34" charset="0"/>
                <a:cs typeface="Arial" panose="020B0604020202020204" pitchFamily="34" charset="0"/>
              </a:rPr>
              <a:t>11u45 	Vragenronde en afsluiting</a:t>
            </a:r>
          </a:p>
          <a:p>
            <a:pPr marL="0" indent="0">
              <a:spcBef>
                <a:spcPts val="0"/>
              </a:spcBef>
              <a:buNone/>
            </a:pPr>
            <a:endParaRPr lang="nl-BE" sz="4300" b="1" dirty="0">
              <a:latin typeface="Arial" panose="020B0604020202020204" pitchFamily="34" charset="0"/>
              <a:cs typeface="Arial" panose="020B0604020202020204" pitchFamily="34" charset="0"/>
            </a:endParaRPr>
          </a:p>
          <a:p>
            <a:pPr marL="0" indent="0">
              <a:buNone/>
            </a:pPr>
            <a:r>
              <a:rPr lang="nl-BE" sz="4300" b="1" dirty="0">
                <a:latin typeface="Arial" panose="020B0604020202020204" pitchFamily="34" charset="0"/>
                <a:cs typeface="Arial" panose="020B0604020202020204" pitchFamily="34" charset="0"/>
              </a:rPr>
              <a:t>12u 	Broodjeslunch</a:t>
            </a:r>
          </a:p>
          <a:p>
            <a:pPr marL="0" indent="0">
              <a:buNone/>
            </a:pPr>
            <a:endParaRPr lang="nl-BE" sz="3200" dirty="0"/>
          </a:p>
        </p:txBody>
      </p:sp>
    </p:spTree>
    <p:extLst>
      <p:ext uri="{BB962C8B-B14F-4D97-AF65-F5344CB8AC3E}">
        <p14:creationId xmlns:p14="http://schemas.microsoft.com/office/powerpoint/2010/main" val="2477757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B3A4F923-3587-7E25-1A42-657E756BCB2D}"/>
              </a:ext>
            </a:extLst>
          </p:cNvPr>
          <p:cNvSpPr txBox="1"/>
          <p:nvPr/>
        </p:nvSpPr>
        <p:spPr>
          <a:xfrm>
            <a:off x="951998" y="794297"/>
            <a:ext cx="9626139" cy="4278094"/>
          </a:xfrm>
          <a:prstGeom prst="rect">
            <a:avLst/>
          </a:prstGeom>
          <a:noFill/>
        </p:spPr>
        <p:txBody>
          <a:bodyPr wrap="square">
            <a:spAutoFit/>
          </a:bodyPr>
          <a:lstStyle/>
          <a:p>
            <a:r>
              <a:rPr lang="nl-BE" sz="1600" dirty="0">
                <a:effectLst/>
                <a:latin typeface="Arial" panose="020B0604020202020204" pitchFamily="34" charset="0"/>
                <a:ea typeface="Calibri" panose="020F0502020204030204" pitchFamily="34" charset="0"/>
                <a:cs typeface="Arial" panose="020B0604020202020204" pitchFamily="34" charset="0"/>
              </a:rPr>
              <a:t>Conform de wet van 3 juli 2005 </a:t>
            </a:r>
            <a:r>
              <a:rPr lang="nl-BE" sz="1600" dirty="0">
                <a:latin typeface="Arial" panose="020B0604020202020204" pitchFamily="34" charset="0"/>
                <a:ea typeface="Calibri" panose="020F0502020204030204" pitchFamily="34" charset="0"/>
                <a:cs typeface="Arial" panose="020B0604020202020204" pitchFamily="34" charset="0"/>
              </a:rPr>
              <a:t>zoals gewijzigd door de wet van</a:t>
            </a:r>
            <a:r>
              <a:rPr lang="nl-BE" sz="1600" dirty="0">
                <a:effectLst/>
                <a:latin typeface="Arial" panose="020B0604020202020204" pitchFamily="34" charset="0"/>
                <a:ea typeface="Calibri" panose="020F0502020204030204" pitchFamily="34" charset="0"/>
                <a:cs typeface="Arial" panose="020B0604020202020204" pitchFamily="34" charset="0"/>
              </a:rPr>
              <a:t> 19/07/2006 dient, naast de ‘informatieplicht’, enkel de ‘Burgerlijke Aansprakelijkheid’ van de vrijwilligers en de organisatie verplicht verzekerd en dit conform de (bij wet voorziene) minimum waarborgen van de familiale verzekering</a:t>
            </a:r>
            <a:r>
              <a:rPr lang="nl-BE" sz="1600" dirty="0">
                <a:latin typeface="Arial" panose="020B0604020202020204" pitchFamily="34" charset="0"/>
                <a:ea typeface="Calibri" panose="020F0502020204030204" pitchFamily="34" charset="0"/>
                <a:cs typeface="Arial" panose="020B0604020202020204" pitchFamily="34" charset="0"/>
              </a:rPr>
              <a:t>.</a:t>
            </a:r>
          </a:p>
          <a:p>
            <a:r>
              <a:rPr lang="nl-BE" sz="1600" dirty="0">
                <a:latin typeface="Arial" panose="020B0604020202020204" pitchFamily="34" charset="0"/>
                <a:ea typeface="Calibri" panose="020F0502020204030204" pitchFamily="34" charset="0"/>
                <a:cs typeface="Arial" panose="020B0604020202020204" pitchFamily="34" charset="0"/>
              </a:rPr>
              <a:t>Vlaams Steunpunt Vrijwilligerswerk biedt met de steun van de Vlaamse Overheid een gratis facultatieve verzekering aan voor ‘Erkende kwetsbare Vrijwilligersorganisaties’ </a:t>
            </a:r>
          </a:p>
          <a:p>
            <a:r>
              <a:rPr lang="nl-BE" sz="1600" dirty="0" err="1">
                <a:latin typeface="Arial" panose="020B0604020202020204" pitchFamily="34" charset="0"/>
                <a:ea typeface="Calibri" panose="020F0502020204030204" pitchFamily="34" charset="0"/>
                <a:cs typeface="Arial" panose="020B0604020202020204" pitchFamily="34" charset="0"/>
              </a:rPr>
              <a:t>Vincentius</a:t>
            </a:r>
            <a:r>
              <a:rPr lang="nl-BE" sz="1600" dirty="0">
                <a:latin typeface="Arial" panose="020B0604020202020204" pitchFamily="34" charset="0"/>
                <a:ea typeface="Calibri" panose="020F0502020204030204" pitchFamily="34" charset="0"/>
                <a:cs typeface="Arial" panose="020B0604020202020204" pitchFamily="34" charset="0"/>
              </a:rPr>
              <a:t> valt hier NIET onder, doch heeft beslist een zelfde verzekering te sluiten voor haar organisaties, bestuursleden en vrijwilligers en dit zowel voor de burgerlijke aansprakelijkheid als de lichamelijke letsels bij ongeval.</a:t>
            </a:r>
          </a:p>
          <a:p>
            <a:r>
              <a:rPr lang="nl-BE" sz="1600" dirty="0">
                <a:latin typeface="Arial" panose="020B0604020202020204" pitchFamily="34" charset="0"/>
                <a:ea typeface="Calibri" panose="020F0502020204030204" pitchFamily="34" charset="0"/>
                <a:cs typeface="Arial" panose="020B0604020202020204" pitchFamily="34" charset="0"/>
              </a:rPr>
              <a:t>In uitbreiding verzekert </a:t>
            </a:r>
            <a:r>
              <a:rPr lang="nl-BE" sz="1600" dirty="0" err="1">
                <a:latin typeface="Arial" panose="020B0604020202020204" pitchFamily="34" charset="0"/>
                <a:ea typeface="Calibri" panose="020F0502020204030204" pitchFamily="34" charset="0"/>
                <a:cs typeface="Arial" panose="020B0604020202020204" pitchFamily="34" charset="0"/>
              </a:rPr>
              <a:t>Vincentius</a:t>
            </a:r>
            <a:r>
              <a:rPr lang="nl-BE" sz="1600" dirty="0">
                <a:latin typeface="Arial" panose="020B0604020202020204" pitchFamily="34" charset="0"/>
                <a:ea typeface="Calibri" panose="020F0502020204030204" pitchFamily="34" charset="0"/>
                <a:cs typeface="Arial" panose="020B0604020202020204" pitchFamily="34" charset="0"/>
              </a:rPr>
              <a:t> op louter vrijwillige basis de materiële schade aan de privé voertuigen van hun bestuurders, personeel en vrijwilligers tijdens het gebruik voor een dienstopdracht (opgelet: conform werkgevers/werknemersprincipe, niet weg van en naar het werk).</a:t>
            </a:r>
          </a:p>
          <a:p>
            <a:endParaRPr lang="nl-BE" sz="1600" i="1" dirty="0">
              <a:latin typeface="Arial" panose="020B0604020202020204" pitchFamily="34" charset="0"/>
              <a:ea typeface="Calibri" panose="020F0502020204030204" pitchFamily="34" charset="0"/>
              <a:cs typeface="Arial" panose="020B0604020202020204" pitchFamily="34" charset="0"/>
            </a:endParaRPr>
          </a:p>
          <a:p>
            <a:r>
              <a:rPr lang="nl-BE" sz="1600" dirty="0">
                <a:latin typeface="Arial" panose="020B0604020202020204" pitchFamily="34" charset="0"/>
                <a:ea typeface="Calibri" panose="020F0502020204030204" pitchFamily="34" charset="0"/>
                <a:cs typeface="Arial" panose="020B0604020202020204" pitchFamily="34" charset="0"/>
              </a:rPr>
              <a:t>! De schade aan derden waarvoor een vrijwilliger verantwoordelijk is </a:t>
            </a:r>
            <a:r>
              <a:rPr lang="nl-BE" sz="1600" dirty="0">
                <a:effectLst/>
                <a:latin typeface="Arial" panose="020B0604020202020204" pitchFamily="34" charset="0"/>
                <a:ea typeface="Calibri" panose="020F0502020204030204" pitchFamily="34" charset="0"/>
                <a:cs typeface="Arial" panose="020B0604020202020204" pitchFamily="34" charset="0"/>
              </a:rPr>
              <a:t>kan in principe ook gewaarborgd zijn in zijn eigen polis BA familiale (indien onderschreven); </a:t>
            </a:r>
            <a:r>
              <a:rPr lang="nl-BE" sz="1600" dirty="0">
                <a:latin typeface="Arial" panose="020B0604020202020204" pitchFamily="34" charset="0"/>
                <a:ea typeface="Calibri" panose="020F0502020204030204" pitchFamily="34" charset="0"/>
                <a:cs typeface="Arial" panose="020B0604020202020204" pitchFamily="34" charset="0"/>
              </a:rPr>
              <a:t>men</a:t>
            </a:r>
            <a:r>
              <a:rPr lang="nl-BE" sz="1600" dirty="0">
                <a:effectLst/>
                <a:latin typeface="Arial" panose="020B0604020202020204" pitchFamily="34" charset="0"/>
                <a:ea typeface="Calibri" panose="020F0502020204030204" pitchFamily="34" charset="0"/>
                <a:cs typeface="Arial" panose="020B0604020202020204" pitchFamily="34" charset="0"/>
              </a:rPr>
              <a:t> mag bij samenhang van dekkingen vrij ‘kiezen’ op welke polis </a:t>
            </a:r>
            <a:r>
              <a:rPr lang="nl-BE" sz="1600" dirty="0">
                <a:latin typeface="Arial" panose="020B0604020202020204" pitchFamily="34" charset="0"/>
                <a:ea typeface="Calibri" panose="020F0502020204030204" pitchFamily="34" charset="0"/>
                <a:cs typeface="Arial" panose="020B0604020202020204" pitchFamily="34" charset="0"/>
              </a:rPr>
              <a:t>men </a:t>
            </a:r>
            <a:r>
              <a:rPr lang="nl-BE" sz="1600" dirty="0">
                <a:effectLst/>
                <a:latin typeface="Arial" panose="020B0604020202020204" pitchFamily="34" charset="0"/>
                <a:ea typeface="Calibri" panose="020F0502020204030204" pitchFamily="34" charset="0"/>
                <a:cs typeface="Arial" panose="020B0604020202020204" pitchFamily="34" charset="0"/>
              </a:rPr>
              <a:t>beroep doet. </a:t>
            </a:r>
            <a:r>
              <a:rPr lang="nl-BE" sz="1600" dirty="0">
                <a:latin typeface="Arial" panose="020B0604020202020204" pitchFamily="34" charset="0"/>
                <a:ea typeface="Calibri" panose="020F0502020204030204" pitchFamily="34" charset="0"/>
                <a:cs typeface="Arial" panose="020B0604020202020204" pitchFamily="34" charset="0"/>
              </a:rPr>
              <a:t>V</a:t>
            </a:r>
            <a:r>
              <a:rPr lang="nl-BE" sz="1600" dirty="0">
                <a:effectLst/>
                <a:latin typeface="Arial" panose="020B0604020202020204" pitchFamily="34" charset="0"/>
                <a:ea typeface="Calibri" panose="020F0502020204030204" pitchFamily="34" charset="0"/>
                <a:cs typeface="Arial" panose="020B0604020202020204" pitchFamily="34" charset="0"/>
              </a:rPr>
              <a:t>oorkeur </a:t>
            </a:r>
            <a:r>
              <a:rPr lang="nl-BE" sz="1600" dirty="0">
                <a:latin typeface="Arial" panose="020B0604020202020204" pitchFamily="34" charset="0"/>
                <a:ea typeface="Calibri" panose="020F0502020204030204" pitchFamily="34" charset="0"/>
                <a:cs typeface="Arial" panose="020B0604020202020204" pitchFamily="34" charset="0"/>
              </a:rPr>
              <a:t>kan</a:t>
            </a:r>
            <a:r>
              <a:rPr lang="nl-BE" sz="1600" dirty="0">
                <a:effectLst/>
                <a:latin typeface="Arial" panose="020B0604020202020204" pitchFamily="34" charset="0"/>
                <a:ea typeface="Calibri" panose="020F0502020204030204" pitchFamily="34" charset="0"/>
                <a:cs typeface="Arial" panose="020B0604020202020204" pitchFamily="34" charset="0"/>
              </a:rPr>
              <a:t> uitgaan naar eigen verzekeringscontract (direct aanspreekpunt met </a:t>
            </a:r>
            <a:r>
              <a:rPr lang="nl-BE" sz="1600" dirty="0">
                <a:latin typeface="Arial" panose="020B0604020202020204" pitchFamily="34" charset="0"/>
                <a:ea typeface="Calibri" panose="020F0502020204030204" pitchFamily="34" charset="0"/>
                <a:cs typeface="Arial" panose="020B0604020202020204" pitchFamily="34" charset="0"/>
              </a:rPr>
              <a:t>eigen </a:t>
            </a:r>
            <a:r>
              <a:rPr lang="nl-BE" sz="1600" dirty="0">
                <a:effectLst/>
                <a:latin typeface="Arial" panose="020B0604020202020204" pitchFamily="34" charset="0"/>
                <a:ea typeface="Calibri" panose="020F0502020204030204" pitchFamily="34" charset="0"/>
                <a:cs typeface="Arial" panose="020B0604020202020204" pitchFamily="34" charset="0"/>
              </a:rPr>
              <a:t>verzekeringsmakelaar die </a:t>
            </a:r>
            <a:r>
              <a:rPr lang="nl-BE" sz="1600" dirty="0">
                <a:latin typeface="Arial" panose="020B0604020202020204" pitchFamily="34" charset="0"/>
                <a:ea typeface="Calibri" panose="020F0502020204030204" pitchFamily="34" charset="0"/>
                <a:cs typeface="Arial" panose="020B0604020202020204" pitchFamily="34" charset="0"/>
              </a:rPr>
              <a:t>uw </a:t>
            </a:r>
            <a:r>
              <a:rPr lang="nl-BE" sz="1600" dirty="0">
                <a:effectLst/>
                <a:latin typeface="Arial" panose="020B0604020202020204" pitchFamily="34" charset="0"/>
                <a:ea typeface="Calibri" panose="020F0502020204030204" pitchFamily="34" charset="0"/>
                <a:cs typeface="Arial" panose="020B0604020202020204" pitchFamily="34" charset="0"/>
              </a:rPr>
              <a:t>volledig verzekeringsdossier kent en desgevallend mee oordeelt </a:t>
            </a:r>
            <a:r>
              <a:rPr lang="nl-BE" sz="1600" dirty="0">
                <a:latin typeface="Arial" panose="020B0604020202020204" pitchFamily="34" charset="0"/>
                <a:ea typeface="Calibri" panose="020F0502020204030204" pitchFamily="34" charset="0"/>
                <a:cs typeface="Arial" panose="020B0604020202020204" pitchFamily="34" charset="0"/>
              </a:rPr>
              <a:t>welke polis best wordt aangesproken</a:t>
            </a:r>
            <a:r>
              <a:rPr lang="nl-BE" sz="1600" dirty="0">
                <a:effectLst/>
                <a:latin typeface="Arial" panose="020B0604020202020204" pitchFamily="34" charset="0"/>
                <a:ea typeface="Calibri" panose="020F0502020204030204" pitchFamily="34" charset="0"/>
                <a:cs typeface="Arial" panose="020B0604020202020204" pitchFamily="34" charset="0"/>
              </a:rPr>
              <a:t>.</a:t>
            </a:r>
          </a:p>
        </p:txBody>
      </p:sp>
      <p:sp>
        <p:nvSpPr>
          <p:cNvPr id="5" name="Tekstvak 4">
            <a:extLst>
              <a:ext uri="{FF2B5EF4-FFF2-40B4-BE49-F238E27FC236}">
                <a16:creationId xmlns:a16="http://schemas.microsoft.com/office/drawing/2014/main" id="{EDEDD52F-5D10-0E76-A8AC-BDFFF244534E}"/>
              </a:ext>
            </a:extLst>
          </p:cNvPr>
          <p:cNvSpPr txBox="1"/>
          <p:nvPr/>
        </p:nvSpPr>
        <p:spPr>
          <a:xfrm>
            <a:off x="951999" y="203627"/>
            <a:ext cx="9626139" cy="369332"/>
          </a:xfrm>
          <a:prstGeom prst="rect">
            <a:avLst/>
          </a:prstGeom>
          <a:noFill/>
        </p:spPr>
        <p:txBody>
          <a:bodyPr wrap="square">
            <a:spAutoFit/>
          </a:bodyPr>
          <a:lstStyle/>
          <a:p>
            <a:r>
              <a:rPr lang="nl-BE" b="1" dirty="0">
                <a:latin typeface="Arial" panose="020B0604020202020204" pitchFamily="34" charset="0"/>
                <a:ea typeface="Calibri" panose="020F0502020204030204" pitchFamily="34" charset="0"/>
                <a:cs typeface="Arial" panose="020B0604020202020204" pitchFamily="34" charset="0"/>
              </a:rPr>
              <a:t>Algemeen en Wettelijk kader</a:t>
            </a:r>
          </a:p>
        </p:txBody>
      </p:sp>
    </p:spTree>
    <p:extLst>
      <p:ext uri="{BB962C8B-B14F-4D97-AF65-F5344CB8AC3E}">
        <p14:creationId xmlns:p14="http://schemas.microsoft.com/office/powerpoint/2010/main" val="363940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B3A4F923-3587-7E25-1A42-657E756BCB2D}"/>
              </a:ext>
            </a:extLst>
          </p:cNvPr>
          <p:cNvSpPr txBox="1"/>
          <p:nvPr/>
        </p:nvSpPr>
        <p:spPr>
          <a:xfrm>
            <a:off x="951996" y="624232"/>
            <a:ext cx="9626139" cy="6247864"/>
          </a:xfrm>
          <a:prstGeom prst="rect">
            <a:avLst/>
          </a:prstGeom>
          <a:noFill/>
        </p:spPr>
        <p:txBody>
          <a:bodyPr wrap="square">
            <a:spAutoFit/>
          </a:bodyPr>
          <a:lstStyle/>
          <a:p>
            <a:r>
              <a:rPr lang="nl-BE" sz="1600" dirty="0">
                <a:latin typeface="Arial" panose="020B0604020202020204" pitchFamily="34" charset="0"/>
                <a:cs typeface="Arial" panose="020B0604020202020204" pitchFamily="34" charset="0"/>
              </a:rPr>
              <a:t>Wie?</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Geregistreerde vrijwilligers</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Niet geregistreerde occasionele vrijwilligers (toevallige ad hoc prestaties)</a:t>
            </a:r>
          </a:p>
          <a:p>
            <a:pPr marL="285750" indent="-285750">
              <a:buFont typeface="Arial" panose="020B0604020202020204" pitchFamily="34" charset="0"/>
              <a:buChar char="•"/>
            </a:pPr>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Wat? </a:t>
            </a:r>
          </a:p>
          <a:p>
            <a:r>
              <a:rPr lang="nl-BE" sz="1600" dirty="0">
                <a:latin typeface="Arial" panose="020B0604020202020204" pitchFamily="34" charset="0"/>
                <a:cs typeface="Arial" panose="020B0604020202020204" pitchFamily="34" charset="0"/>
              </a:rPr>
              <a:t>Een lichamelijk ongeval (= plots, onvoorzien en uitwendige oorzaak - geen ziekte zoals vb. hartinfarct!) met als gevolg en/of:</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Overlijden € 12.500 </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Blijvende invaliditeit € 30.000  bij 100% (of procentueel bij gedeeltelijke blijvende </a:t>
            </a:r>
            <a:r>
              <a:rPr lang="nl-BE" sz="1600" dirty="0" err="1">
                <a:latin typeface="Arial" panose="020B0604020202020204" pitchFamily="34" charset="0"/>
                <a:cs typeface="Arial" panose="020B0604020202020204" pitchFamily="34" charset="0"/>
              </a:rPr>
              <a:t>inv</a:t>
            </a:r>
            <a:r>
              <a:rPr lang="nl-BE" sz="16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Tijdelijke werkongeschiktheid : € 10 /dag (vanaf 8</a:t>
            </a:r>
            <a:r>
              <a:rPr lang="nl-BE" sz="1600" baseline="30000" dirty="0">
                <a:latin typeface="Arial" panose="020B0604020202020204" pitchFamily="34" charset="0"/>
                <a:cs typeface="Arial" panose="020B0604020202020204" pitchFamily="34" charset="0"/>
              </a:rPr>
              <a:t>e</a:t>
            </a:r>
            <a:r>
              <a:rPr lang="nl-BE" sz="1600" dirty="0">
                <a:latin typeface="Arial" panose="020B0604020202020204" pitchFamily="34" charset="0"/>
                <a:cs typeface="Arial" panose="020B0604020202020204" pitchFamily="34" charset="0"/>
              </a:rPr>
              <a:t> dag) – bij ziekenhuisopname voor elke </a:t>
            </a:r>
            <a:r>
              <a:rPr lang="nl-BE" sz="1600" dirty="0" err="1">
                <a:latin typeface="Arial" panose="020B0604020202020204" pitchFamily="34" charset="0"/>
                <a:cs typeface="Arial" panose="020B0604020202020204" pitchFamily="34" charset="0"/>
              </a:rPr>
              <a:t>hospitalisatiedag</a:t>
            </a:r>
            <a:r>
              <a:rPr lang="nl-BE" sz="1600" dirty="0">
                <a:latin typeface="Arial" panose="020B0604020202020204" pitchFamily="34" charset="0"/>
                <a:cs typeface="Arial" panose="020B0604020202020204" pitchFamily="34" charset="0"/>
              </a:rPr>
              <a:t> -bij huishoudhulp mits bewijs voor 70plussers : vanaf 1</a:t>
            </a:r>
            <a:r>
              <a:rPr lang="nl-BE" sz="1600" baseline="30000" dirty="0">
                <a:latin typeface="Arial" panose="020B0604020202020204" pitchFamily="34" charset="0"/>
                <a:cs typeface="Arial" panose="020B0604020202020204" pitchFamily="34" charset="0"/>
              </a:rPr>
              <a:t>e</a:t>
            </a:r>
            <a:r>
              <a:rPr lang="nl-BE" sz="1600" dirty="0">
                <a:latin typeface="Arial" panose="020B0604020202020204" pitchFamily="34" charset="0"/>
                <a:cs typeface="Arial" panose="020B0604020202020204" pitchFamily="34" charset="0"/>
              </a:rPr>
              <a:t> dag - altijd max. 1 jaar</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Medische kosten :</a:t>
            </a:r>
          </a:p>
          <a:p>
            <a:pPr marL="742950" lvl="1"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Remgelden tot 100% Barema RIZIV + max. 5.000 EUR voor niet RIZIV kosten (vb. supplementen ziekenhuis, verbanden, wondzorgzalven, pijnstillers …)</a:t>
            </a:r>
          </a:p>
          <a:p>
            <a:pPr marL="742950" lvl="1"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Limieten : voor brilmontuur €  250; </a:t>
            </a:r>
            <a:r>
              <a:rPr lang="nl-BE" sz="1600" dirty="0" err="1">
                <a:latin typeface="Arial" panose="020B0604020202020204" pitchFamily="34" charset="0"/>
                <a:cs typeface="Arial" panose="020B0604020202020204" pitchFamily="34" charset="0"/>
              </a:rPr>
              <a:t>orthoped</a:t>
            </a:r>
            <a:r>
              <a:rPr lang="nl-BE" sz="1600" dirty="0">
                <a:latin typeface="Arial" panose="020B0604020202020204" pitchFamily="34" charset="0"/>
                <a:cs typeface="Arial" panose="020B0604020202020204" pitchFamily="34" charset="0"/>
              </a:rPr>
              <a:t>. app. € 1.500; </a:t>
            </a:r>
            <a:r>
              <a:rPr lang="nl-BE" sz="1600" dirty="0" err="1">
                <a:latin typeface="Arial" panose="020B0604020202020204" pitchFamily="34" charset="0"/>
                <a:cs typeface="Arial" panose="020B0604020202020204" pitchFamily="34" charset="0"/>
              </a:rPr>
              <a:t>hoorapp</a:t>
            </a:r>
            <a:r>
              <a:rPr lang="nl-BE" sz="1600" dirty="0">
                <a:latin typeface="Arial" panose="020B0604020202020204" pitchFamily="34" charset="0"/>
                <a:cs typeface="Arial" panose="020B0604020202020204" pitchFamily="34" charset="0"/>
              </a:rPr>
              <a:t>. € 1.250; </a:t>
            </a:r>
            <a:r>
              <a:rPr lang="nl-BE" sz="1600" dirty="0" err="1">
                <a:latin typeface="Arial" panose="020B0604020202020204" pitchFamily="34" charset="0"/>
                <a:cs typeface="Arial" panose="020B0604020202020204" pitchFamily="34" charset="0"/>
              </a:rPr>
              <a:t>tandproth</a:t>
            </a:r>
            <a:r>
              <a:rPr lang="nl-BE" sz="1600" dirty="0">
                <a:latin typeface="Arial" panose="020B0604020202020204" pitchFamily="34" charset="0"/>
                <a:cs typeface="Arial" panose="020B0604020202020204" pitchFamily="34" charset="0"/>
              </a:rPr>
              <a:t>. € 375; max/tand € 500</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Andere kosten :  </a:t>
            </a:r>
          </a:p>
          <a:p>
            <a:pPr marL="800100" lvl="1" indent="-342900">
              <a:buFont typeface="Arial" panose="020B0604020202020204" pitchFamily="34" charset="0"/>
              <a:buChar char="•"/>
            </a:pPr>
            <a:r>
              <a:rPr lang="nl-BE" sz="1600" dirty="0">
                <a:latin typeface="Arial" panose="020B0604020202020204" pitchFamily="34" charset="0"/>
                <a:cs typeface="Arial" panose="020B0604020202020204" pitchFamily="34" charset="0"/>
              </a:rPr>
              <a:t>Materiële schade bij lichamelijk letsel. (vb. kledij, fiets,…) Max. € 3.000 Franchise € 100 </a:t>
            </a:r>
          </a:p>
          <a:p>
            <a:pPr marL="800100" lvl="1" indent="-342900">
              <a:buFont typeface="Arial" panose="020B0604020202020204" pitchFamily="34" charset="0"/>
              <a:buChar char="•"/>
            </a:pPr>
            <a:r>
              <a:rPr lang="nl-BE" sz="1600" dirty="0">
                <a:latin typeface="Arial" panose="020B0604020202020204" pitchFamily="34" charset="0"/>
                <a:cs typeface="Arial" panose="020B0604020202020204" pitchFamily="34" charset="0"/>
              </a:rPr>
              <a:t>Begrafeniskosten € 2.500</a:t>
            </a:r>
          </a:p>
          <a:p>
            <a:pPr marL="800100" lvl="1" indent="-342900">
              <a:buFont typeface="Arial" panose="020B0604020202020204" pitchFamily="34" charset="0"/>
              <a:buChar char="•"/>
            </a:pPr>
            <a:r>
              <a:rPr lang="nl-BE" sz="1600" dirty="0">
                <a:latin typeface="Arial" panose="020B0604020202020204" pitchFamily="34" charset="0"/>
                <a:cs typeface="Arial" panose="020B0604020202020204" pitchFamily="34" charset="0"/>
              </a:rPr>
              <a:t>Opzoekings- en repatriëringskosten € 5.000 en Verzorgingskosten in buitenland € 3.750</a:t>
            </a:r>
          </a:p>
          <a:p>
            <a:pPr marL="800100" lvl="1" indent="-342900">
              <a:buFont typeface="Arial" panose="020B0604020202020204" pitchFamily="34" charset="0"/>
              <a:buChar char="•"/>
            </a:pPr>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Wanneer? </a:t>
            </a:r>
          </a:p>
          <a:p>
            <a:r>
              <a:rPr lang="nl-BE" sz="1600" dirty="0">
                <a:latin typeface="Arial" panose="020B0604020202020204" pitchFamily="34" charset="0"/>
                <a:cs typeface="Arial" panose="020B0604020202020204" pitchFamily="34" charset="0"/>
              </a:rPr>
              <a:t>Alle activiteiten voor </a:t>
            </a:r>
            <a:r>
              <a:rPr lang="nl-BE" sz="1600" dirty="0" err="1">
                <a:latin typeface="Arial" panose="020B0604020202020204" pitchFamily="34" charset="0"/>
                <a:cs typeface="Arial" panose="020B0604020202020204" pitchFamily="34" charset="0"/>
              </a:rPr>
              <a:t>Vincentius</a:t>
            </a:r>
            <a:r>
              <a:rPr lang="nl-BE" sz="1600" dirty="0">
                <a:latin typeface="Arial" panose="020B0604020202020204" pitchFamily="34" charset="0"/>
                <a:cs typeface="Arial" panose="020B0604020202020204" pitchFamily="34" charset="0"/>
              </a:rPr>
              <a:t> + weg van woonplaats naar de plaats van die activiteiten en terug  (incl. nevenactiviteiten zoals vergaderingen, uitstappen, organisaties van tijdelijke activiteiten…) ! Enkel de normale/kortste weg van thuis naar werk en terug is gewaarborgd.</a:t>
            </a:r>
          </a:p>
        </p:txBody>
      </p:sp>
      <p:sp>
        <p:nvSpPr>
          <p:cNvPr id="5" name="Tekstvak 4">
            <a:extLst>
              <a:ext uri="{FF2B5EF4-FFF2-40B4-BE49-F238E27FC236}">
                <a16:creationId xmlns:a16="http://schemas.microsoft.com/office/drawing/2014/main" id="{EDEDD52F-5D10-0E76-A8AC-BDFFF244534E}"/>
              </a:ext>
            </a:extLst>
          </p:cNvPr>
          <p:cNvSpPr txBox="1"/>
          <p:nvPr/>
        </p:nvSpPr>
        <p:spPr>
          <a:xfrm>
            <a:off x="951997" y="203624"/>
            <a:ext cx="9626139" cy="369332"/>
          </a:xfrm>
          <a:prstGeom prst="rect">
            <a:avLst/>
          </a:prstGeom>
          <a:noFill/>
        </p:spPr>
        <p:txBody>
          <a:bodyPr wrap="square">
            <a:spAutoFit/>
          </a:bodyPr>
          <a:lstStyle/>
          <a:p>
            <a:r>
              <a:rPr lang="nl-BE" b="1" dirty="0">
                <a:latin typeface="Arial" panose="020B0604020202020204" pitchFamily="34" charset="0"/>
                <a:cs typeface="Arial" panose="020B0604020202020204" pitchFamily="34" charset="0"/>
              </a:rPr>
              <a:t>1. Verzekering Lichamelijke ongevallen Vrijwilligers</a:t>
            </a:r>
          </a:p>
        </p:txBody>
      </p:sp>
    </p:spTree>
    <p:extLst>
      <p:ext uri="{BB962C8B-B14F-4D97-AF65-F5344CB8AC3E}">
        <p14:creationId xmlns:p14="http://schemas.microsoft.com/office/powerpoint/2010/main" val="803355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B3A4F923-3587-7E25-1A42-657E756BCB2D}"/>
              </a:ext>
            </a:extLst>
          </p:cNvPr>
          <p:cNvSpPr txBox="1"/>
          <p:nvPr/>
        </p:nvSpPr>
        <p:spPr>
          <a:xfrm>
            <a:off x="951996" y="624232"/>
            <a:ext cx="9626139" cy="6001643"/>
          </a:xfrm>
          <a:prstGeom prst="rect">
            <a:avLst/>
          </a:prstGeom>
          <a:noFill/>
        </p:spPr>
        <p:txBody>
          <a:bodyPr wrap="square">
            <a:spAutoFit/>
          </a:bodyPr>
          <a:lstStyle/>
          <a:p>
            <a:r>
              <a:rPr lang="nl-BE" sz="1600" dirty="0">
                <a:latin typeface="Arial" panose="020B0604020202020204" pitchFamily="34" charset="0"/>
                <a:cs typeface="Arial" panose="020B0604020202020204" pitchFamily="34" charset="0"/>
              </a:rPr>
              <a:t>Wie?</a:t>
            </a:r>
          </a:p>
          <a:p>
            <a:r>
              <a:rPr lang="nl-BE" sz="1600" dirty="0">
                <a:latin typeface="Arial" panose="020B0604020202020204" pitchFamily="34" charset="0"/>
                <a:cs typeface="Arial" panose="020B0604020202020204" pitchFamily="34" charset="0"/>
              </a:rPr>
              <a:t>De Organisaties (</a:t>
            </a:r>
            <a:r>
              <a:rPr lang="nl-BE" sz="1600" dirty="0" err="1">
                <a:latin typeface="Arial" panose="020B0604020202020204" pitchFamily="34" charset="0"/>
                <a:cs typeface="Arial" panose="020B0604020202020204" pitchFamily="34" charset="0"/>
              </a:rPr>
              <a:t>VZW’s</a:t>
            </a:r>
            <a:r>
              <a:rPr lang="nl-BE" sz="1600" dirty="0">
                <a:latin typeface="Arial" panose="020B0604020202020204" pitchFamily="34" charset="0"/>
                <a:cs typeface="Arial" panose="020B0604020202020204" pitchFamily="34" charset="0"/>
              </a:rPr>
              <a:t>, feitelijke verenigingen, werknemers en vrijwilligers)</a:t>
            </a: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Wat?</a:t>
            </a:r>
          </a:p>
          <a:p>
            <a:pPr marL="342900" indent="-342900">
              <a:buAutoNum type="alphaLcParenR"/>
            </a:pPr>
            <a:r>
              <a:rPr lang="nl-BE" sz="1600" dirty="0">
                <a:latin typeface="Arial" panose="020B0604020202020204" pitchFamily="34" charset="0"/>
                <a:cs typeface="Arial" panose="020B0604020202020204" pitchFamily="34" charset="0"/>
              </a:rPr>
              <a:t>Burgerlijke aansprakelijkheid</a:t>
            </a:r>
          </a:p>
          <a:p>
            <a:r>
              <a:rPr lang="nl-BE" sz="1600" dirty="0">
                <a:latin typeface="Arial" panose="020B0604020202020204" pitchFamily="34" charset="0"/>
                <a:cs typeface="Arial" panose="020B0604020202020204" pitchFamily="34" charset="0"/>
              </a:rPr>
              <a:t>Lichamelijke of materiële schade aan derden (met inbegrip van schade aan collega’s) krachtens art. 1382 tot 1386bis BW door activiteiten, op weg van en naar die activiteiten + door gebouwen of installaties/goederen. </a:t>
            </a:r>
          </a:p>
          <a:p>
            <a:r>
              <a:rPr lang="nl-BE" sz="1600" dirty="0">
                <a:latin typeface="Arial" panose="020B0604020202020204" pitchFamily="34" charset="0"/>
                <a:cs typeface="Arial" panose="020B0604020202020204" pitchFamily="34" charset="0"/>
              </a:rPr>
              <a:t>! Ook nevenactiviteiten zijn gedekt.</a:t>
            </a:r>
          </a:p>
          <a:p>
            <a:r>
              <a:rPr lang="nl-BE" sz="1600" dirty="0">
                <a:latin typeface="Arial" panose="020B0604020202020204" pitchFamily="34" charset="0"/>
                <a:cs typeface="Arial" panose="020B0604020202020204" pitchFamily="34" charset="0"/>
              </a:rPr>
              <a:t>BA is gedekt conform vrijwilligers wet 3/7/2005 + KB 19/12/2006 + besluit VL. Regering 26/2/2010 + KB 12/1/1984 (minimum waarborgen BA Privé leven/Familiale polissen)</a:t>
            </a:r>
          </a:p>
          <a:p>
            <a:r>
              <a:rPr lang="nl-BE" sz="1600" dirty="0">
                <a:latin typeface="Arial" panose="020B0604020202020204" pitchFamily="34" charset="0"/>
                <a:cs typeface="Arial" panose="020B0604020202020204" pitchFamily="34" charset="0"/>
              </a:rPr>
              <a:t>! Uitgesloten : schade door Brand aan gehuurde of gebruikte gebouwen ( = brandverzekering)</a:t>
            </a:r>
          </a:p>
          <a:p>
            <a:r>
              <a:rPr lang="nl-BE" sz="1600" dirty="0">
                <a:latin typeface="Arial" panose="020B0604020202020204" pitchFamily="34" charset="0"/>
                <a:cs typeface="Arial" panose="020B0604020202020204" pitchFamily="34" charset="0"/>
              </a:rPr>
              <a:t>! Voertuigen zijn uitgesloten behalve heftrucks op terrein en max 150 m. errond.</a:t>
            </a:r>
          </a:p>
          <a:p>
            <a:r>
              <a:rPr lang="nl-BE" sz="1600" dirty="0">
                <a:latin typeface="Arial" panose="020B0604020202020204" pitchFamily="34" charset="0"/>
                <a:cs typeface="Arial" panose="020B0604020202020204" pitchFamily="34" charset="0"/>
              </a:rPr>
              <a:t>! Eveneens gewaarborgd : </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Schade aan ‘</a:t>
            </a:r>
            <a:r>
              <a:rPr lang="nl-BE" sz="1600" i="1" dirty="0">
                <a:latin typeface="Arial" panose="020B0604020202020204" pitchFamily="34" charset="0"/>
                <a:cs typeface="Arial" panose="020B0604020202020204" pitchFamily="34" charset="0"/>
              </a:rPr>
              <a:t>Toevertrouwde goederen’; </a:t>
            </a:r>
            <a:r>
              <a:rPr lang="nl-BE" sz="1600" dirty="0">
                <a:latin typeface="Arial" panose="020B0604020202020204" pitchFamily="34" charset="0"/>
                <a:cs typeface="Arial" panose="020B0604020202020204" pitchFamily="34" charset="0"/>
              </a:rPr>
              <a:t>vb. tijdelijk gehuurd materieel (waarde max. € 5.000), gebouw of tent .. Franchise 10% van schade (min. € 125 max. €  500). </a:t>
            </a:r>
          </a:p>
          <a:p>
            <a:pPr marL="285750" indent="-285750">
              <a:buFont typeface="Arial" panose="020B0604020202020204" pitchFamily="34" charset="0"/>
              <a:buChar char="•"/>
            </a:pPr>
            <a:r>
              <a:rPr lang="nl-BE" sz="1600" i="1" dirty="0">
                <a:latin typeface="Arial" panose="020B0604020202020204" pitchFamily="34" charset="0"/>
                <a:cs typeface="Arial" panose="020B0604020202020204" pitchFamily="34" charset="0"/>
              </a:rPr>
              <a:t>B.A. NA levering </a:t>
            </a:r>
            <a:r>
              <a:rPr lang="nl-BE" sz="1600" dirty="0">
                <a:latin typeface="Arial" panose="020B0604020202020204" pitchFamily="34" charset="0"/>
                <a:cs typeface="Arial" panose="020B0604020202020204" pitchFamily="34" charset="0"/>
              </a:rPr>
              <a:t>: schade aan derden door producten of werken NA hun levering of uitvoering (vb. voedselvergiftiging, verwonding door het product …! Tenzij men op de hoogte was dat product ongeschikt was).</a:t>
            </a:r>
          </a:p>
          <a:p>
            <a:r>
              <a:rPr lang="nl-BE" sz="1600" dirty="0">
                <a:latin typeface="Arial" panose="020B0604020202020204" pitchFamily="34" charset="0"/>
                <a:cs typeface="Arial" panose="020B0604020202020204" pitchFamily="34" charset="0"/>
              </a:rPr>
              <a:t>Contractuele uitsluitingen : zie polis ( o.a. bouw-/verbouwingswerken; financiële fraude/diefstal; objectieve B.A. brand en ontploffing voor bepaalde ruimtes voor publiek toegankelijk, contractuele aansprakelijkheid …)</a:t>
            </a:r>
          </a:p>
          <a:p>
            <a:r>
              <a:rPr lang="nl-BE" sz="1600" dirty="0">
                <a:latin typeface="Arial" panose="020B0604020202020204" pitchFamily="34" charset="0"/>
                <a:cs typeface="Arial" panose="020B0604020202020204" pitchFamily="34" charset="0"/>
              </a:rPr>
              <a:t>! Een vrijwilliger kan, indien betreffend feit zou verzekerd zijn in zijn polis B.A. Familiale, in principe ook hier beroep op doen, hij heeft vrije keuze.</a:t>
            </a:r>
          </a:p>
        </p:txBody>
      </p:sp>
      <p:sp>
        <p:nvSpPr>
          <p:cNvPr id="5" name="Tekstvak 4">
            <a:extLst>
              <a:ext uri="{FF2B5EF4-FFF2-40B4-BE49-F238E27FC236}">
                <a16:creationId xmlns:a16="http://schemas.microsoft.com/office/drawing/2014/main" id="{EDEDD52F-5D10-0E76-A8AC-BDFFF244534E}"/>
              </a:ext>
            </a:extLst>
          </p:cNvPr>
          <p:cNvSpPr txBox="1"/>
          <p:nvPr/>
        </p:nvSpPr>
        <p:spPr>
          <a:xfrm>
            <a:off x="951997" y="203624"/>
            <a:ext cx="9626139" cy="369332"/>
          </a:xfrm>
          <a:prstGeom prst="rect">
            <a:avLst/>
          </a:prstGeom>
          <a:noFill/>
        </p:spPr>
        <p:txBody>
          <a:bodyPr wrap="square">
            <a:spAutoFit/>
          </a:bodyPr>
          <a:lstStyle/>
          <a:p>
            <a:r>
              <a:rPr lang="nl-BE" sz="1800" b="1" dirty="0">
                <a:latin typeface="Arial" panose="020B0604020202020204" pitchFamily="34" charset="0"/>
                <a:cs typeface="Arial" panose="020B0604020202020204" pitchFamily="34" charset="0"/>
              </a:rPr>
              <a:t>2. Verzekering Burgerlijke Aansprakelijkheid </a:t>
            </a:r>
          </a:p>
        </p:txBody>
      </p:sp>
    </p:spTree>
    <p:extLst>
      <p:ext uri="{BB962C8B-B14F-4D97-AF65-F5344CB8AC3E}">
        <p14:creationId xmlns:p14="http://schemas.microsoft.com/office/powerpoint/2010/main" val="3071170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B3A4F923-3587-7E25-1A42-657E756BCB2D}"/>
              </a:ext>
            </a:extLst>
          </p:cNvPr>
          <p:cNvSpPr txBox="1"/>
          <p:nvPr/>
        </p:nvSpPr>
        <p:spPr>
          <a:xfrm>
            <a:off x="951996" y="624232"/>
            <a:ext cx="9626139" cy="5509200"/>
          </a:xfrm>
          <a:prstGeom prst="rect">
            <a:avLst/>
          </a:prstGeom>
          <a:noFill/>
        </p:spPr>
        <p:txBody>
          <a:bodyPr wrap="square">
            <a:spAutoFit/>
          </a:bodyPr>
          <a:lstStyle/>
          <a:p>
            <a:r>
              <a:rPr lang="nl-BE" sz="1600" dirty="0">
                <a:latin typeface="Arial" panose="020B0604020202020204" pitchFamily="34" charset="0"/>
                <a:cs typeface="Arial" panose="020B0604020202020204" pitchFamily="34" charset="0"/>
              </a:rPr>
              <a:t>b) Rechtsbijstand</a:t>
            </a: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Wie?</a:t>
            </a:r>
          </a:p>
          <a:p>
            <a:r>
              <a:rPr lang="nl-BE" sz="1600" dirty="0">
                <a:latin typeface="Arial" panose="020B0604020202020204" pitchFamily="34" charset="0"/>
                <a:cs typeface="Arial" panose="020B0604020202020204" pitchFamily="34" charset="0"/>
              </a:rPr>
              <a:t>Alle verzekerden (De organisaties, bestuurders, werknemers, vrijwilligers)</a:t>
            </a: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Wat?</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Strafrechtelijk verweer : juridische ondersteuning bij schadeclaim van een derde voor een strafrechtelijk feit veroorzaakt door een verzekerde en verzekerd in dit contract B.A.</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Omgekeerd : Burgerlijk verhaal op de aansprakelijke derde bij schade door een derde veroorzaakt aan een verzekerde.</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Vergoeding bij onvermogen van verantwoordelijke derde</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Betaling van voorschot van zodra verantwoordelijke en het bedrag gekend is.</a:t>
            </a:r>
          </a:p>
          <a:p>
            <a:pPr marL="285750" indent="-285750">
              <a:buFont typeface="Arial" panose="020B0604020202020204" pitchFamily="34" charset="0"/>
              <a:buChar char="•"/>
            </a:pPr>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Verzekerde bedragen :</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Strafrechtelijk verweer : € 25.000</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Burgerlijk verhaal : € 25.000</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Vergoeding bij onvermogen derde : € 12.500</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Voorschot bij gekende vergoeding : € 12.500</a:t>
            </a: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Beperkingen/uitsluitingen : zie polis (opm. vrijwilliger vindt zelfde ondersteuning terug in zijn familiale polis of privé onderschreven ‘Rechtsbijstandverzekering’ bij gespecialiseerde verzekeraar; ook hier geldt vrije keuze)</a:t>
            </a:r>
          </a:p>
        </p:txBody>
      </p:sp>
      <p:sp>
        <p:nvSpPr>
          <p:cNvPr id="5" name="Tekstvak 4">
            <a:extLst>
              <a:ext uri="{FF2B5EF4-FFF2-40B4-BE49-F238E27FC236}">
                <a16:creationId xmlns:a16="http://schemas.microsoft.com/office/drawing/2014/main" id="{EDEDD52F-5D10-0E76-A8AC-BDFFF244534E}"/>
              </a:ext>
            </a:extLst>
          </p:cNvPr>
          <p:cNvSpPr txBox="1"/>
          <p:nvPr/>
        </p:nvSpPr>
        <p:spPr>
          <a:xfrm>
            <a:off x="951997" y="203624"/>
            <a:ext cx="9626139" cy="369332"/>
          </a:xfrm>
          <a:prstGeom prst="rect">
            <a:avLst/>
          </a:prstGeom>
          <a:noFill/>
        </p:spPr>
        <p:txBody>
          <a:bodyPr wrap="square">
            <a:spAutoFit/>
          </a:bodyPr>
          <a:lstStyle/>
          <a:p>
            <a:r>
              <a:rPr lang="nl-BE" sz="1800" b="1" dirty="0">
                <a:latin typeface="Arial" panose="020B0604020202020204" pitchFamily="34" charset="0"/>
                <a:cs typeface="Arial" panose="020B0604020202020204" pitchFamily="34" charset="0"/>
              </a:rPr>
              <a:t>2. Verzekering Burgerlijke Aansprakelijkheid </a:t>
            </a:r>
          </a:p>
        </p:txBody>
      </p:sp>
    </p:spTree>
    <p:extLst>
      <p:ext uri="{BB962C8B-B14F-4D97-AF65-F5344CB8AC3E}">
        <p14:creationId xmlns:p14="http://schemas.microsoft.com/office/powerpoint/2010/main" val="1396842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B3A4F923-3587-7E25-1A42-657E756BCB2D}"/>
              </a:ext>
            </a:extLst>
          </p:cNvPr>
          <p:cNvSpPr txBox="1"/>
          <p:nvPr/>
        </p:nvSpPr>
        <p:spPr>
          <a:xfrm>
            <a:off x="951996" y="624232"/>
            <a:ext cx="9626139" cy="6001643"/>
          </a:xfrm>
          <a:prstGeom prst="rect">
            <a:avLst/>
          </a:prstGeom>
          <a:noFill/>
        </p:spPr>
        <p:txBody>
          <a:bodyPr wrap="square">
            <a:spAutoFit/>
          </a:bodyPr>
          <a:lstStyle/>
          <a:p>
            <a:r>
              <a:rPr lang="nl-BE" sz="1600" dirty="0">
                <a:latin typeface="Arial" panose="020B0604020202020204" pitchFamily="34" charset="0"/>
                <a:cs typeface="Arial" panose="020B0604020202020204" pitchFamily="34" charset="0"/>
              </a:rPr>
              <a:t>Wie?</a:t>
            </a:r>
          </a:p>
          <a:p>
            <a:r>
              <a:rPr lang="nl-BE" sz="1600" dirty="0">
                <a:latin typeface="Arial" panose="020B0604020202020204" pitchFamily="34" charset="0"/>
                <a:cs typeface="Arial" panose="020B0604020202020204" pitchFamily="34" charset="0"/>
              </a:rPr>
              <a:t>Personeelsleden, leden van de raad van bestuur en vrijwilligers die hun privé voertuig aanwenden voor een ‘opdracht’ van hun </a:t>
            </a:r>
            <a:r>
              <a:rPr lang="nl-BE" sz="1600" dirty="0" err="1">
                <a:latin typeface="Arial" panose="020B0604020202020204" pitchFamily="34" charset="0"/>
                <a:cs typeface="Arial" panose="020B0604020202020204" pitchFamily="34" charset="0"/>
              </a:rPr>
              <a:t>Vincentius</a:t>
            </a:r>
            <a:r>
              <a:rPr lang="nl-BE" sz="1600" dirty="0">
                <a:latin typeface="Arial" panose="020B0604020202020204" pitchFamily="34" charset="0"/>
                <a:cs typeface="Arial" panose="020B0604020202020204" pitchFamily="34" charset="0"/>
              </a:rPr>
              <a:t>-organisatie.</a:t>
            </a: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Wat?</a:t>
            </a:r>
          </a:p>
          <a:p>
            <a:r>
              <a:rPr lang="nl-BE" sz="1600" dirty="0">
                <a:latin typeface="Arial" panose="020B0604020202020204" pitchFamily="34" charset="0"/>
                <a:cs typeface="Arial" panose="020B0604020202020204" pitchFamily="34" charset="0"/>
              </a:rPr>
              <a:t>Vierwielers worden vergoed tot maximum € 35.000 (zonder beperking van cataloguswaarde)</a:t>
            </a:r>
          </a:p>
          <a:p>
            <a:r>
              <a:rPr lang="nl-BE" sz="1600" dirty="0">
                <a:latin typeface="Arial" panose="020B0604020202020204" pitchFamily="34" charset="0"/>
                <a:cs typeface="Arial" panose="020B0604020202020204" pitchFamily="34" charset="0"/>
              </a:rPr>
              <a:t>Tweewielers worden vergoed tot max. € 10.000 (zonder beperking van cataloguswaarde)</a:t>
            </a: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Franchise stoffelijke schade : forfaitair € 250 (niet van toepassing op glasbraak, vandalisme en natuurschade)</a:t>
            </a:r>
          </a:p>
          <a:p>
            <a:r>
              <a:rPr lang="nl-BE" sz="1600" dirty="0">
                <a:latin typeface="Arial" panose="020B0604020202020204" pitchFamily="34" charset="0"/>
                <a:cs typeface="Arial" panose="020B0604020202020204" pitchFamily="34" charset="0"/>
              </a:rPr>
              <a:t>Uitsluiting: diefstal van fiets tussen 22u en 06u indien niet gestald in binnenruimte en geen sporen van inbraak.</a:t>
            </a:r>
          </a:p>
          <a:p>
            <a:r>
              <a:rPr lang="nl-BE" sz="1600" dirty="0">
                <a:latin typeface="Arial" panose="020B0604020202020204" pitchFamily="34" charset="0"/>
                <a:cs typeface="Arial" panose="020B0604020202020204" pitchFamily="34" charset="0"/>
              </a:rPr>
              <a:t>Vergoeding bij totaal verlies : vergoeding in werkelijke waarde (waarde voor het ongeval, geschat door expert).</a:t>
            </a: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Bijzondere voorwaarden :</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Geen dekking indien voertuig reeds omnium verzekerd is; verschil in vrijstelling (min. 250 €)  wordt vergoed met max. €  625</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Herstelling glasbraak dient verplichtend bij </a:t>
            </a:r>
            <a:r>
              <a:rPr lang="nl-BE" sz="1600" dirty="0" err="1">
                <a:latin typeface="Arial" panose="020B0604020202020204" pitchFamily="34" charset="0"/>
                <a:cs typeface="Arial" panose="020B0604020202020204" pitchFamily="34" charset="0"/>
              </a:rPr>
              <a:t>Carglass</a:t>
            </a:r>
            <a:r>
              <a:rPr lang="nl-BE" sz="1600" dirty="0">
                <a:latin typeface="Arial" panose="020B0604020202020204" pitchFamily="34" charset="0"/>
                <a:cs typeface="Arial" panose="020B0604020202020204" pitchFamily="34" charset="0"/>
              </a:rPr>
              <a:t> of </a:t>
            </a:r>
            <a:r>
              <a:rPr lang="nl-BE" sz="1600" dirty="0" err="1">
                <a:latin typeface="Arial" panose="020B0604020202020204" pitchFamily="34" charset="0"/>
                <a:cs typeface="Arial" panose="020B0604020202020204" pitchFamily="34" charset="0"/>
              </a:rPr>
              <a:t>Autoglass</a:t>
            </a:r>
            <a:r>
              <a:rPr lang="nl-BE" sz="1600" dirty="0">
                <a:latin typeface="Arial" panose="020B0604020202020204" pitchFamily="34" charset="0"/>
                <a:cs typeface="Arial" panose="020B0604020202020204" pitchFamily="34" charset="0"/>
              </a:rPr>
              <a:t> </a:t>
            </a:r>
            <a:r>
              <a:rPr lang="nl-BE" sz="1600" dirty="0" err="1">
                <a:latin typeface="Arial" panose="020B0604020202020204" pitchFamily="34" charset="0"/>
                <a:cs typeface="Arial" panose="020B0604020202020204" pitchFamily="34" charset="0"/>
              </a:rPr>
              <a:t>Clinic</a:t>
            </a:r>
            <a:endParaRPr lang="nl-BE"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Elke schade dient vastgesteld met P.V. van bevoegde overheid of bij ontstentenis ondertekend door verzekeringsverantwoordelijke van de organisatie en 1 onafhankelijke getuige.</a:t>
            </a:r>
          </a:p>
          <a:p>
            <a:pPr marL="285750" indent="-285750">
              <a:buFont typeface="Arial" panose="020B0604020202020204" pitchFamily="34" charset="0"/>
              <a:buChar char="•"/>
            </a:pPr>
            <a:r>
              <a:rPr lang="nl-BE" sz="1600" dirty="0">
                <a:latin typeface="Arial" panose="020B0604020202020204" pitchFamily="34" charset="0"/>
                <a:cs typeface="Arial" panose="020B0604020202020204" pitchFamily="34" charset="0"/>
              </a:rPr>
              <a:t>Conform de modaliteiten bij werkgever/werknemer is er enkel dekking voor een specifieke ‘opdracht’ tijdens het werk; niet tijdens verplaatsing van thuis naar het werk en omgekeerd!, wél van thuis naar een externe vergadering/werkopdracht (vb. rit van thuis naar een vergadering of leverancier/cliënt…)</a:t>
            </a:r>
          </a:p>
        </p:txBody>
      </p:sp>
      <p:sp>
        <p:nvSpPr>
          <p:cNvPr id="5" name="Tekstvak 4">
            <a:extLst>
              <a:ext uri="{FF2B5EF4-FFF2-40B4-BE49-F238E27FC236}">
                <a16:creationId xmlns:a16="http://schemas.microsoft.com/office/drawing/2014/main" id="{EDEDD52F-5D10-0E76-A8AC-BDFFF244534E}"/>
              </a:ext>
            </a:extLst>
          </p:cNvPr>
          <p:cNvSpPr txBox="1"/>
          <p:nvPr/>
        </p:nvSpPr>
        <p:spPr>
          <a:xfrm>
            <a:off x="951997" y="203624"/>
            <a:ext cx="9626139" cy="369332"/>
          </a:xfrm>
          <a:prstGeom prst="rect">
            <a:avLst/>
          </a:prstGeom>
          <a:noFill/>
        </p:spPr>
        <p:txBody>
          <a:bodyPr wrap="square">
            <a:spAutoFit/>
          </a:bodyPr>
          <a:lstStyle/>
          <a:p>
            <a:r>
              <a:rPr lang="nl-BE" sz="1800" b="1" dirty="0">
                <a:latin typeface="Arial" panose="020B0604020202020204" pitchFamily="34" charset="0"/>
                <a:cs typeface="Arial" panose="020B0604020202020204" pitchFamily="34" charset="0"/>
              </a:rPr>
              <a:t>3. Verzekering OMNIUM opdrachten</a:t>
            </a:r>
          </a:p>
        </p:txBody>
      </p:sp>
    </p:spTree>
    <p:extLst>
      <p:ext uri="{BB962C8B-B14F-4D97-AF65-F5344CB8AC3E}">
        <p14:creationId xmlns:p14="http://schemas.microsoft.com/office/powerpoint/2010/main" val="2674561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B3A4F923-3587-7E25-1A42-657E756BCB2D}"/>
              </a:ext>
            </a:extLst>
          </p:cNvPr>
          <p:cNvSpPr txBox="1"/>
          <p:nvPr/>
        </p:nvSpPr>
        <p:spPr>
          <a:xfrm>
            <a:off x="951996" y="624232"/>
            <a:ext cx="9626139" cy="4832092"/>
          </a:xfrm>
          <a:prstGeom prst="rect">
            <a:avLst/>
          </a:prstGeom>
          <a:noFill/>
        </p:spPr>
        <p:txBody>
          <a:bodyPr wrap="square">
            <a:spAutoFit/>
          </a:bodyPr>
          <a:lstStyle/>
          <a:p>
            <a:r>
              <a:rPr lang="nl-BE" sz="1600" dirty="0">
                <a:latin typeface="Arial" panose="020B0604020202020204" pitchFamily="34" charset="0"/>
                <a:cs typeface="Arial" panose="020B0604020202020204" pitchFamily="34" charset="0"/>
              </a:rPr>
              <a:t>Wie?</a:t>
            </a:r>
          </a:p>
          <a:p>
            <a:r>
              <a:rPr lang="nl-BE" sz="1600" dirty="0">
                <a:latin typeface="Arial" panose="020B0604020202020204" pitchFamily="34" charset="0"/>
                <a:cs typeface="Arial" panose="020B0604020202020204" pitchFamily="34" charset="0"/>
              </a:rPr>
              <a:t>Alle bestuurders, directieleden, vrijwilligers, … van de verzekerde </a:t>
            </a:r>
            <a:r>
              <a:rPr lang="nl-BE" sz="1600" dirty="0" err="1">
                <a:latin typeface="Arial" panose="020B0604020202020204" pitchFamily="34" charset="0"/>
                <a:cs typeface="Arial" panose="020B0604020202020204" pitchFamily="34" charset="0"/>
              </a:rPr>
              <a:t>VZW’s</a:t>
            </a:r>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Voor de uitoefening van hun mandaat in één van de verzekerde </a:t>
            </a:r>
            <a:r>
              <a:rPr lang="nl-BE" sz="1600" dirty="0" err="1">
                <a:latin typeface="Arial" panose="020B0604020202020204" pitchFamily="34" charset="0"/>
                <a:cs typeface="Arial" panose="020B0604020202020204" pitchFamily="34" charset="0"/>
              </a:rPr>
              <a:t>VZW’s</a:t>
            </a:r>
            <a:endParaRPr lang="nl-BE" sz="1600" dirty="0">
              <a:latin typeface="Arial" panose="020B0604020202020204" pitchFamily="34" charset="0"/>
              <a:cs typeface="Arial" panose="020B0604020202020204" pitchFamily="34" charset="0"/>
            </a:endParaRP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Wat?</a:t>
            </a:r>
          </a:p>
          <a:p>
            <a:pPr marL="342900" lvl="0" indent="-342900">
              <a:buFont typeface="Arial" panose="020B0604020202020204" pitchFamily="34" charset="0"/>
              <a:buChar char="•"/>
              <a:tabLst>
                <a:tab pos="1828800" algn="l"/>
                <a:tab pos="457200" algn="l"/>
              </a:tabLst>
            </a:pPr>
            <a:r>
              <a:rPr lang="nl-NL" sz="1600" dirty="0">
                <a:latin typeface="Arial" panose="020B0604020202020204" pitchFamily="34" charset="0"/>
                <a:cs typeface="Arial" panose="020B0604020202020204" pitchFamily="34" charset="0"/>
              </a:rPr>
              <a:t>De burgerrechtelijke aansprakelijkheid van de bestuurders: vergoeding van de verzekerden voor de financiële gevolgen die voortvloeien uit een begane of beweerde </a:t>
            </a:r>
            <a:r>
              <a:rPr lang="nl-NL" sz="1600" dirty="0" err="1">
                <a:latin typeface="Arial" panose="020B0604020202020204" pitchFamily="34" charset="0"/>
                <a:cs typeface="Arial" panose="020B0604020202020204" pitchFamily="34" charset="0"/>
              </a:rPr>
              <a:t>bestuursfout</a:t>
            </a:r>
            <a:r>
              <a:rPr lang="nl-NL" sz="1600" dirty="0">
                <a:latin typeface="Arial" panose="020B0604020202020204" pitchFamily="34" charset="0"/>
                <a:cs typeface="Arial" panose="020B0604020202020204" pitchFamily="34" charset="0"/>
              </a:rPr>
              <a:t> tijdens de uitoefening van hun mandaat.</a:t>
            </a:r>
          </a:p>
          <a:p>
            <a:pPr marL="342900" lvl="0" indent="-342900">
              <a:buFont typeface="Arial" panose="020B0604020202020204" pitchFamily="34" charset="0"/>
              <a:buChar char="•"/>
              <a:tabLst>
                <a:tab pos="1828800" algn="l"/>
                <a:tab pos="457200" algn="l"/>
              </a:tabLst>
            </a:pPr>
            <a:r>
              <a:rPr lang="nl-NL" sz="1600" dirty="0">
                <a:latin typeface="Arial" panose="020B0604020202020204" pitchFamily="34" charset="0"/>
                <a:cs typeface="Arial" panose="020B0604020202020204" pitchFamily="34" charset="0"/>
              </a:rPr>
              <a:t>De betaling aan de onderneming of vzw van de vergoedingen die deze aan de bestuurders heeft betaald voor hun verdedigingskosten en de schadeloosstellingen voortvloeiend uit de schade-eis.</a:t>
            </a:r>
            <a:endParaRPr lang="en-BE" sz="1600" dirty="0">
              <a:latin typeface="Arial" panose="020B0604020202020204" pitchFamily="34" charset="0"/>
              <a:cs typeface="Arial" panose="020B0604020202020204" pitchFamily="34" charset="0"/>
            </a:endParaRPr>
          </a:p>
          <a:p>
            <a:pPr marL="342900" lvl="0" indent="-342900">
              <a:spcAft>
                <a:spcPts val="2400"/>
              </a:spcAft>
              <a:buFont typeface="Arial" panose="020B0604020202020204" pitchFamily="34" charset="0"/>
              <a:buChar char="•"/>
              <a:tabLst>
                <a:tab pos="1828800" algn="l"/>
                <a:tab pos="457200" algn="l"/>
              </a:tabLst>
            </a:pPr>
            <a:r>
              <a:rPr lang="nl-NL" sz="1600" dirty="0">
                <a:latin typeface="Arial" panose="020B0604020202020204" pitchFamily="34" charset="0"/>
                <a:cs typeface="Arial" panose="020B0604020202020204" pitchFamily="34" charset="0"/>
              </a:rPr>
              <a:t>De burgerrechtelijke, strafrechtelijke en administratieve verdedigingskosten die verband houden met een tegen de bestuurder ingestelde schade-eis.</a:t>
            </a:r>
            <a:endParaRPr lang="en-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Franchise : nihil, behalve voor USA/CANADA 100.000 USD</a:t>
            </a: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Bijzondere voorwaarden:</a:t>
            </a:r>
          </a:p>
          <a:p>
            <a:r>
              <a:rPr lang="nl-BE" sz="1600" dirty="0">
                <a:latin typeface="Arial" panose="020B0604020202020204" pitchFamily="34" charset="0"/>
                <a:cs typeface="Arial" panose="020B0604020202020204" pitchFamily="34" charset="0"/>
              </a:rPr>
              <a:t>Verzekerd bedrag:  € 1.000.000</a:t>
            </a: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Opgelet: Feitelijke verenigingen zijn niet meeverzekerd, gezien zij geen rechtspersoonlijkheid hebben.</a:t>
            </a:r>
          </a:p>
        </p:txBody>
      </p:sp>
      <p:sp>
        <p:nvSpPr>
          <p:cNvPr id="5" name="Tekstvak 4">
            <a:extLst>
              <a:ext uri="{FF2B5EF4-FFF2-40B4-BE49-F238E27FC236}">
                <a16:creationId xmlns:a16="http://schemas.microsoft.com/office/drawing/2014/main" id="{EDEDD52F-5D10-0E76-A8AC-BDFFF244534E}"/>
              </a:ext>
            </a:extLst>
          </p:cNvPr>
          <p:cNvSpPr txBox="1"/>
          <p:nvPr/>
        </p:nvSpPr>
        <p:spPr>
          <a:xfrm>
            <a:off x="951997" y="203624"/>
            <a:ext cx="9626139" cy="369332"/>
          </a:xfrm>
          <a:prstGeom prst="rect">
            <a:avLst/>
          </a:prstGeom>
          <a:noFill/>
        </p:spPr>
        <p:txBody>
          <a:bodyPr wrap="square">
            <a:spAutoFit/>
          </a:bodyPr>
          <a:lstStyle/>
          <a:p>
            <a:r>
              <a:rPr lang="nl-BE" sz="1800" b="1" dirty="0">
                <a:latin typeface="Arial" panose="020B0604020202020204" pitchFamily="34" charset="0"/>
                <a:cs typeface="Arial" panose="020B0604020202020204" pitchFamily="34" charset="0"/>
              </a:rPr>
              <a:t>4. Verzekering Bestuurdersaansprakelijkheid</a:t>
            </a:r>
          </a:p>
        </p:txBody>
      </p:sp>
    </p:spTree>
    <p:extLst>
      <p:ext uri="{BB962C8B-B14F-4D97-AF65-F5344CB8AC3E}">
        <p14:creationId xmlns:p14="http://schemas.microsoft.com/office/powerpoint/2010/main" val="3465573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B3A4F923-3587-7E25-1A42-657E756BCB2D}"/>
              </a:ext>
            </a:extLst>
          </p:cNvPr>
          <p:cNvSpPr txBox="1"/>
          <p:nvPr/>
        </p:nvSpPr>
        <p:spPr>
          <a:xfrm>
            <a:off x="951996" y="624232"/>
            <a:ext cx="9626139" cy="5016758"/>
          </a:xfrm>
          <a:prstGeom prst="rect">
            <a:avLst/>
          </a:prstGeom>
          <a:noFill/>
        </p:spPr>
        <p:txBody>
          <a:bodyPr wrap="square">
            <a:spAutoFit/>
          </a:bodyPr>
          <a:lstStyle/>
          <a:p>
            <a:r>
              <a:rPr lang="nl-BE" sz="1600" dirty="0">
                <a:latin typeface="Arial" panose="020B0604020202020204" pitchFamily="34" charset="0"/>
                <a:cs typeface="Arial" panose="020B0604020202020204" pitchFamily="34" charset="0"/>
              </a:rPr>
              <a:t>Wie?</a:t>
            </a:r>
          </a:p>
          <a:p>
            <a:r>
              <a:rPr lang="nl-BE" sz="1600" dirty="0">
                <a:latin typeface="Arial" panose="020B0604020202020204" pitchFamily="34" charset="0"/>
                <a:cs typeface="Arial" panose="020B0604020202020204" pitchFamily="34" charset="0"/>
              </a:rPr>
              <a:t>Zij die een organisatie opzetten </a:t>
            </a:r>
            <a:r>
              <a:rPr lang="nl-BE" sz="1600" dirty="0" err="1">
                <a:latin typeface="Arial" panose="020B0604020202020204" pitchFamily="34" charset="0"/>
                <a:cs typeface="Arial" panose="020B0604020202020204" pitchFamily="34" charset="0"/>
              </a:rPr>
              <a:t>t.v.v</a:t>
            </a:r>
            <a:r>
              <a:rPr lang="nl-BE" sz="1600" dirty="0">
                <a:latin typeface="Arial" panose="020B0604020202020204" pitchFamily="34" charset="0"/>
                <a:cs typeface="Arial" panose="020B0604020202020204" pitchFamily="34" charset="0"/>
              </a:rPr>
              <a:t>. </a:t>
            </a:r>
            <a:r>
              <a:rPr lang="nl-BE" sz="1600" dirty="0" err="1">
                <a:latin typeface="Arial" panose="020B0604020202020204" pitchFamily="34" charset="0"/>
                <a:cs typeface="Arial" panose="020B0604020202020204" pitchFamily="34" charset="0"/>
              </a:rPr>
              <a:t>Vincentius</a:t>
            </a:r>
            <a:r>
              <a:rPr lang="nl-BE" sz="1600" dirty="0">
                <a:latin typeface="Arial" panose="020B0604020202020204" pitchFamily="34" charset="0"/>
                <a:cs typeface="Arial" panose="020B0604020202020204" pitchFamily="34" charset="0"/>
              </a:rPr>
              <a:t> (Vb. Ophaalactie van voeding of kledij door jeugdvereniging; organisatie van spaghettiavond </a:t>
            </a:r>
            <a:r>
              <a:rPr lang="nl-BE" sz="1600" dirty="0" err="1">
                <a:latin typeface="Arial" panose="020B0604020202020204" pitchFamily="34" charset="0"/>
                <a:cs typeface="Arial" panose="020B0604020202020204" pitchFamily="34" charset="0"/>
              </a:rPr>
              <a:t>t.v.v</a:t>
            </a:r>
            <a:r>
              <a:rPr lang="nl-BE" sz="1600" dirty="0">
                <a:latin typeface="Arial" panose="020B0604020202020204" pitchFamily="34" charset="0"/>
                <a:cs typeface="Arial" panose="020B0604020202020204" pitchFamily="34" charset="0"/>
              </a:rPr>
              <a:t>. </a:t>
            </a:r>
            <a:r>
              <a:rPr lang="nl-BE" sz="1600" dirty="0" err="1">
                <a:latin typeface="Arial" panose="020B0604020202020204" pitchFamily="34" charset="0"/>
                <a:cs typeface="Arial" panose="020B0604020202020204" pitchFamily="34" charset="0"/>
              </a:rPr>
              <a:t>Vincentius</a:t>
            </a:r>
            <a:r>
              <a:rPr lang="nl-BE" sz="1600" dirty="0">
                <a:latin typeface="Arial" panose="020B0604020202020204" pitchFamily="34" charset="0"/>
                <a:cs typeface="Arial" panose="020B0604020202020204" pitchFamily="34" charset="0"/>
              </a:rPr>
              <a:t> door serviceclub …). Polis wordt onderschreven door voor rekening van de organisator (Jeugdvereniging, serviceclub …)</a:t>
            </a:r>
          </a:p>
          <a:p>
            <a:endParaRPr lang="nl-BE" sz="1600" dirty="0">
              <a:latin typeface="Arial" panose="020B0604020202020204" pitchFamily="34" charset="0"/>
              <a:cs typeface="Arial" panose="020B0604020202020204" pitchFamily="34" charset="0"/>
            </a:endParaRP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Wat?</a:t>
            </a:r>
          </a:p>
          <a:p>
            <a:r>
              <a:rPr lang="nl-BE" sz="1600" dirty="0">
                <a:latin typeface="Arial" panose="020B0604020202020204" pitchFamily="34" charset="0"/>
                <a:cs typeface="Arial" panose="020B0604020202020204" pitchFamily="34" charset="0"/>
              </a:rPr>
              <a:t>Waarborgen idem als Polis VZW Cover van </a:t>
            </a:r>
            <a:r>
              <a:rPr lang="nl-BE" sz="1600" dirty="0" err="1">
                <a:latin typeface="Arial" panose="020B0604020202020204" pitchFamily="34" charset="0"/>
                <a:cs typeface="Arial" panose="020B0604020202020204" pitchFamily="34" charset="0"/>
              </a:rPr>
              <a:t>Vincentius</a:t>
            </a:r>
            <a:r>
              <a:rPr lang="nl-BE" sz="1600" dirty="0">
                <a:latin typeface="Arial" panose="020B0604020202020204" pitchFamily="34" charset="0"/>
                <a:cs typeface="Arial" panose="020B0604020202020204" pitchFamily="34" charset="0"/>
              </a:rPr>
              <a:t>: dekking van zowel Burgerlijke Aansprakelijkheid als Lichamelijke ongevallen van de deelnemers.</a:t>
            </a:r>
          </a:p>
          <a:p>
            <a:endParaRPr lang="nl-BE" sz="1600" dirty="0">
              <a:latin typeface="Arial" panose="020B0604020202020204" pitchFamily="34" charset="0"/>
              <a:cs typeface="Arial" panose="020B0604020202020204" pitchFamily="34" charset="0"/>
            </a:endParaRP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Waar?</a:t>
            </a:r>
          </a:p>
          <a:p>
            <a:r>
              <a:rPr lang="nl-BE" sz="1600" dirty="0">
                <a:latin typeface="Arial" panose="020B0604020202020204" pitchFamily="34" charset="0"/>
                <a:cs typeface="Arial" panose="020B0604020202020204" pitchFamily="34" charset="0"/>
              </a:rPr>
              <a:t>Contactpersoon voor onderschrijving :</a:t>
            </a:r>
          </a:p>
          <a:p>
            <a:r>
              <a:rPr lang="nl-BE" sz="1600" dirty="0">
                <a:latin typeface="Arial" panose="020B0604020202020204" pitchFamily="34" charset="0"/>
                <a:cs typeface="Arial" panose="020B0604020202020204" pitchFamily="34" charset="0"/>
              </a:rPr>
              <a:t>Bamps Verzekeringen  Jaarbeurslaan 21 Bus 1 3600 Genk</a:t>
            </a:r>
          </a:p>
          <a:p>
            <a:r>
              <a:rPr lang="nl-BE" sz="1600" dirty="0">
                <a:latin typeface="Arial" panose="020B0604020202020204" pitchFamily="34" charset="0"/>
                <a:cs typeface="Arial" panose="020B0604020202020204" pitchFamily="34" charset="0"/>
              </a:rPr>
              <a:t>T. +32 89 81 90 60</a:t>
            </a:r>
          </a:p>
          <a:p>
            <a:r>
              <a:rPr lang="nl-BE" sz="1600" dirty="0">
                <a:latin typeface="Arial" panose="020B0604020202020204" pitchFamily="34" charset="0"/>
                <a:cs typeface="Arial" panose="020B0604020202020204" pitchFamily="34" charset="0"/>
              </a:rPr>
              <a:t>Yves Moors (</a:t>
            </a:r>
            <a:r>
              <a:rPr lang="nl-BE" sz="1600"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yves.moors@bampsverzekeringen.be</a:t>
            </a:r>
            <a:r>
              <a:rPr lang="nl-BE" sz="1600" dirty="0">
                <a:latin typeface="Arial" panose="020B0604020202020204" pitchFamily="34" charset="0"/>
                <a:cs typeface="Arial" panose="020B0604020202020204" pitchFamily="34" charset="0"/>
              </a:rPr>
              <a:t>)</a:t>
            </a:r>
          </a:p>
          <a:p>
            <a:r>
              <a:rPr lang="nl-BE" sz="1600" dirty="0">
                <a:latin typeface="Arial" panose="020B0604020202020204" pitchFamily="34" charset="0"/>
                <a:cs typeface="Arial" panose="020B0604020202020204" pitchFamily="34" charset="0"/>
              </a:rPr>
              <a:t>T. +32 494 59 59 41</a:t>
            </a:r>
          </a:p>
          <a:p>
            <a:endParaRPr lang="nl-BE" sz="1600" dirty="0">
              <a:latin typeface="Arial" panose="020B0604020202020204" pitchFamily="34" charset="0"/>
              <a:cs typeface="Arial" panose="020B0604020202020204" pitchFamily="34" charset="0"/>
            </a:endParaRPr>
          </a:p>
          <a:p>
            <a:r>
              <a:rPr lang="nl-BE" sz="1600" dirty="0">
                <a:latin typeface="Arial" panose="020B0604020202020204" pitchFamily="34" charset="0"/>
                <a:cs typeface="Arial" panose="020B0604020202020204" pitchFamily="34" charset="0"/>
              </a:rPr>
              <a:t>Premie?</a:t>
            </a:r>
          </a:p>
          <a:p>
            <a:r>
              <a:rPr lang="nl-BE" sz="1600" dirty="0">
                <a:latin typeface="Arial" panose="020B0604020202020204" pitchFamily="34" charset="0"/>
                <a:cs typeface="Arial" panose="020B0604020202020204" pitchFamily="34" charset="0"/>
              </a:rPr>
              <a:t>Forfaitair : 100 euro (onder voorbehoud) + taks + 10 euro kosten</a:t>
            </a:r>
          </a:p>
        </p:txBody>
      </p:sp>
      <p:sp>
        <p:nvSpPr>
          <p:cNvPr id="5" name="Tekstvak 4">
            <a:extLst>
              <a:ext uri="{FF2B5EF4-FFF2-40B4-BE49-F238E27FC236}">
                <a16:creationId xmlns:a16="http://schemas.microsoft.com/office/drawing/2014/main" id="{EDEDD52F-5D10-0E76-A8AC-BDFFF244534E}"/>
              </a:ext>
            </a:extLst>
          </p:cNvPr>
          <p:cNvSpPr txBox="1"/>
          <p:nvPr/>
        </p:nvSpPr>
        <p:spPr>
          <a:xfrm>
            <a:off x="951996" y="203624"/>
            <a:ext cx="10288007" cy="369332"/>
          </a:xfrm>
          <a:prstGeom prst="rect">
            <a:avLst/>
          </a:prstGeom>
          <a:noFill/>
        </p:spPr>
        <p:txBody>
          <a:bodyPr wrap="square">
            <a:spAutoFit/>
          </a:bodyPr>
          <a:lstStyle/>
          <a:p>
            <a:r>
              <a:rPr lang="nl-BE" sz="1800" b="1" dirty="0">
                <a:latin typeface="Arial" panose="020B0604020202020204" pitchFamily="34" charset="0"/>
                <a:cs typeface="Arial" panose="020B0604020202020204" pitchFamily="34" charset="0"/>
              </a:rPr>
              <a:t>5. Verzekering BA en Lichamelijke Ongevallen voor Organisaties van Derden </a:t>
            </a:r>
            <a:r>
              <a:rPr lang="nl-BE" sz="1800" b="1" dirty="0" err="1">
                <a:latin typeface="Arial" panose="020B0604020202020204" pitchFamily="34" charset="0"/>
                <a:cs typeface="Arial" panose="020B0604020202020204" pitchFamily="34" charset="0"/>
              </a:rPr>
              <a:t>t.v.v</a:t>
            </a:r>
            <a:r>
              <a:rPr lang="nl-BE" sz="1800" b="1" dirty="0">
                <a:latin typeface="Arial" panose="020B0604020202020204" pitchFamily="34" charset="0"/>
                <a:cs typeface="Arial" panose="020B0604020202020204" pitchFamily="34" charset="0"/>
              </a:rPr>
              <a:t>. </a:t>
            </a:r>
            <a:r>
              <a:rPr lang="nl-BE" sz="1800" b="1" dirty="0" err="1">
                <a:latin typeface="Arial" panose="020B0604020202020204" pitchFamily="34" charset="0"/>
                <a:cs typeface="Arial" panose="020B0604020202020204" pitchFamily="34" charset="0"/>
              </a:rPr>
              <a:t>Vincentius</a:t>
            </a:r>
            <a:endParaRPr lang="nl-BE"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6133263"/>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10B6F4"/>
      </a:accent1>
      <a:accent2>
        <a:srgbClr val="3C78C3"/>
      </a:accent2>
      <a:accent3>
        <a:srgbClr val="9F52D0"/>
      </a:accent3>
      <a:accent4>
        <a:srgbClr val="D64198"/>
      </a:accent4>
      <a:accent5>
        <a:srgbClr val="DA2228"/>
      </a:accent5>
      <a:accent6>
        <a:srgbClr val="F18318"/>
      </a:accent6>
      <a:hlink>
        <a:srgbClr val="38DDEC"/>
      </a:hlink>
      <a:folHlink>
        <a:srgbClr val="A8DEE8"/>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CB9708-C445-4049-9D7F-4C8684E69AF3}"/>
    </a:ext>
  </a:extLst>
</a:theme>
</file>

<file path=docProps/app.xml><?xml version="1.0" encoding="utf-8"?>
<Properties xmlns="http://schemas.openxmlformats.org/officeDocument/2006/extended-properties" xmlns:vt="http://schemas.openxmlformats.org/officeDocument/2006/docPropsVTypes">
  <Template>TM16401371[[fn=Atlas]]</Template>
  <TotalTime>0</TotalTime>
  <Words>2125</Words>
  <Application>Microsoft Office PowerPoint</Application>
  <PresentationFormat>Breedbeeld</PresentationFormat>
  <Paragraphs>183</Paragraphs>
  <Slides>13</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13</vt:i4>
      </vt:variant>
    </vt:vector>
  </HeadingPairs>
  <TitlesOfParts>
    <vt:vector size="18" baseType="lpstr">
      <vt:lpstr>Arial</vt:lpstr>
      <vt:lpstr>Calibri Light</vt:lpstr>
      <vt:lpstr>Rockwell</vt:lpstr>
      <vt:lpstr>Wingdings</vt:lpstr>
      <vt:lpstr>Atlas</vt:lpstr>
      <vt:lpstr>Info vergadering Verzekeringen Vincentius</vt:lpstr>
      <vt:lpstr>Agenda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 vergadering Verzekeringen Vincentius</dc:title>
  <dc:creator>Willy Bamps</dc:creator>
  <cp:lastModifiedBy>Willy Bamps</cp:lastModifiedBy>
  <cp:revision>15</cp:revision>
  <cp:lastPrinted>2023-12-04T14:53:43Z</cp:lastPrinted>
  <dcterms:created xsi:type="dcterms:W3CDTF">2023-11-16T09:15:08Z</dcterms:created>
  <dcterms:modified xsi:type="dcterms:W3CDTF">2023-12-08T14:10:20Z</dcterms:modified>
</cp:coreProperties>
</file>